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51"/>
  </p:notesMasterIdLst>
  <p:sldIdLst>
    <p:sldId id="256" r:id="rId3"/>
    <p:sldId id="257" r:id="rId4"/>
    <p:sldId id="305"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Arial Black" panose="020B0A04020102020204" pitchFamily="34" charset="0"/>
      <p:regular r:id="rId52"/>
      <p:bold r:id="rId53"/>
    </p:embeddedFont>
    <p:embeddedFont>
      <p:font typeface="Calibri" panose="020F0502020204030204" pitchFamily="34" charset="0"/>
      <p:regular r:id="rId54"/>
      <p:bold r:id="rId55"/>
      <p:italic r:id="rId56"/>
      <p:boldItalic r:id="rId57"/>
    </p:embeddedFont>
    <p:embeddedFont>
      <p:font typeface="Cambria" panose="02040503050406030204" pitchFamily="18" charset="0"/>
      <p:regular r:id="rId58"/>
      <p:bold r:id="rId59"/>
      <p:italic r:id="rId60"/>
      <p:boldItalic r:id="rId61"/>
    </p:embeddedFont>
    <p:embeddedFont>
      <p:font typeface="Corben" panose="020B0604020202020204" charset="0"/>
      <p:regular r:id="rId62"/>
      <p:bold r:id="rId63"/>
    </p:embeddedFont>
    <p:embeddedFont>
      <p:font typeface="Quattrocento Sans" panose="020B0502050000020003" pitchFamily="34" charset="0"/>
      <p:regular r:id="rId64"/>
      <p:bold r:id="rId65"/>
      <p:italic r:id="rId66"/>
      <p:boldItalic r:id="rId67"/>
    </p:embeddedFont>
    <p:embeddedFont>
      <p:font typeface="Verdana" panose="020B060403050404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gqBiimcLGHXgmyCX0s/HmK60vm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0C25AE-4288-471B-A81A-322350860074}" v="9" dt="2023-08-06T16:46:17.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notesMaster" Target="notesMasters/notesMaster1.xml"/><Relationship Id="rId72"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8" name="Google Shape;12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2" name="Google Shape;140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5" name="Google Shape;1415;p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25dd80e5245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2" name="Google Shape;1422;g25dd80e5245_1_2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25dd80e5245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9" name="Google Shape;1429;g25dd80e5245_1_3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25dd80e5245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7" name="Google Shape;1437;g25dd80e5245_1_5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25dd80e5245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3" name="Google Shape;1443;g25dd80e5245_1_6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25dd80e5245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1" name="Google Shape;1451;g25dd80e5245_1_6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25dd80e5245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8" name="Google Shape;1458;g25dd80e5245_1_7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5eaea65f9a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5" name="Google Shape;1465;g25eaea65f9a_0_3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5" name="Google Shape;130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https://unsplash.com/photos/uXB-7la5vqA</a:t>
            </a:r>
            <a:endParaRPr/>
          </a:p>
        </p:txBody>
      </p:sp>
      <p:sp>
        <p:nvSpPr>
          <p:cNvPr id="1306" name="Google Shape;130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25eaea65f9a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2" name="Google Shape;1472;g25eaea65f9a_0_4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25eaea65f9a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9" name="Google Shape;1479;g25eaea65f9a_0_5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25eaea65f9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7" name="Google Shape;1487;g25eaea65f9a_0_5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25eaea65f9a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5" name="Google Shape;1495;g25eaea65f9a_0_7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25eaea65f9a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2" name="Google Shape;1502;g25eaea65f9a_0_7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25eaea65f9a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9" name="Google Shape;1509;g25eaea65f9a_0_8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5eaea65f9a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6" name="Google Shape;1516;g25eaea65f9a_0_9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25eaea65f9a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3" name="Google Shape;1523;g25eaea65f9a_0_10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25eaea65f9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1" name="Google Shape;1531;g25eaea65f9a_0_11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25eaea65f9a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9" name="Google Shape;1539;g25eaea65f9a_0_12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3" name="Google Shape;134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25eaea65f9a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6" name="Google Shape;1546;g25eaea65f9a_0_13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25eaea65f9a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3" name="Google Shape;1553;g25eaea65f9a_0_14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25eaea65f9a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0" name="Google Shape;1560;g25eaea65f9a_0_15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25eaea65f9a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7" name="Google Shape;1567;g25eaea65f9a_0_15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5eaea65f9a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4" name="Google Shape;1574;g25eaea65f9a_0_16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25eaea65f9a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2" name="Google Shape;1582;g25eaea65f9a_0_17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25eaea65f9a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9" name="Google Shape;1589;g25eaea65f9a_0_18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25eaea65f9a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7" name="Google Shape;1597;g25eaea65f9a_0_19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25eaea65f9a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5" name="Google Shape;1605;g25eaea65f9a_0_20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25eaea65f9a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5" name="Google Shape;1615;g25eaea65f9a_0_21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25eaea65f9a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3" name="Google Shape;1623;g25eaea65f9a_0_23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25eaea65f9a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0" name="Google Shape;1630;g25eaea65f9a_0_24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6" name="Google Shape;163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637" name="Google Shape;163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7" name="Google Shape;164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3" name="Google Shape;165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9" name="Google Shape;165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0" name="Google Shape;167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679" name="Google Shape;167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3" name="Google Shape;170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4" name="Google Shape;13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1" name="Google Shape;137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8" name="Google Shape;13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7" name="Google Shape;138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36"/>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36"/>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36"/>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36"/>
          <p:cNvGrpSpPr/>
          <p:nvPr/>
        </p:nvGrpSpPr>
        <p:grpSpPr>
          <a:xfrm>
            <a:off x="88334" y="0"/>
            <a:ext cx="3088831" cy="5001210"/>
            <a:chOff x="117748" y="1"/>
            <a:chExt cx="3527025" cy="6668280"/>
          </a:xfrm>
        </p:grpSpPr>
        <p:sp>
          <p:nvSpPr>
            <p:cNvPr id="19" name="Google Shape;19;p36"/>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36"/>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36"/>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36"/>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36"/>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36"/>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36"/>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36"/>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36"/>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36"/>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36"/>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36"/>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36"/>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36"/>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36"/>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36"/>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36"/>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36"/>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36"/>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36"/>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36"/>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36"/>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36"/>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36"/>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36"/>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36"/>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36"/>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36"/>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36"/>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36"/>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36"/>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36"/>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36"/>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36"/>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36"/>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36"/>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36"/>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36"/>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36"/>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36"/>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36"/>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36"/>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36"/>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36"/>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36"/>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36"/>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36"/>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36"/>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36"/>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36"/>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36"/>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36"/>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36"/>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36"/>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36"/>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36"/>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36"/>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36"/>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36"/>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36"/>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36"/>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36"/>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36"/>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36"/>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36"/>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36"/>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36"/>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36"/>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36"/>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36"/>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36"/>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36"/>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36"/>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36"/>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36"/>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36"/>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36"/>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36"/>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36"/>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36"/>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36"/>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36"/>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36"/>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36"/>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36"/>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36"/>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36"/>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36"/>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36"/>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36"/>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36"/>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36"/>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36"/>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36"/>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36"/>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36"/>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36"/>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36"/>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36"/>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36"/>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36"/>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36"/>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36"/>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36"/>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36"/>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36"/>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36"/>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36"/>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36"/>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36"/>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36"/>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36"/>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36"/>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36"/>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36"/>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36"/>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36"/>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36"/>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36"/>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36"/>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36"/>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36"/>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36"/>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36"/>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36"/>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36"/>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36"/>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36"/>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36"/>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36"/>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36"/>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36"/>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36"/>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36"/>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36"/>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36"/>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36"/>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36"/>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36"/>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36"/>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36"/>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36"/>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36"/>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36"/>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36"/>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36"/>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36"/>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36"/>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36"/>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36"/>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36"/>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36"/>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36"/>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36"/>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36"/>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36"/>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36"/>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36"/>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36"/>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36"/>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36"/>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36"/>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36"/>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36"/>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36"/>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36"/>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36"/>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36"/>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36"/>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36"/>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36"/>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36"/>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36"/>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36"/>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36"/>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36"/>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36"/>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36"/>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36"/>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36"/>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36"/>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36"/>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36"/>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36"/>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36"/>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36"/>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36"/>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36"/>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36"/>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36"/>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36"/>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36"/>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36"/>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36"/>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36"/>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36"/>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36"/>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36"/>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36"/>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36"/>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36"/>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36"/>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36"/>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36"/>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36"/>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36"/>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36"/>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36"/>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36"/>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36"/>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36"/>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36"/>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36"/>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36"/>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36"/>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36"/>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36"/>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36"/>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36"/>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36"/>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36"/>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36"/>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36"/>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36"/>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36"/>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36"/>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36"/>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36"/>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36"/>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36"/>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36"/>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36"/>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36"/>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36"/>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36"/>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36"/>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36"/>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36"/>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36"/>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36"/>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36"/>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36"/>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36"/>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36"/>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36"/>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36"/>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36"/>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36"/>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36"/>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36"/>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36"/>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36"/>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36"/>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36"/>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36"/>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36"/>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36"/>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36"/>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36"/>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36"/>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36"/>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36"/>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36"/>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36"/>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36"/>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36"/>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36"/>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36"/>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36"/>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36"/>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36"/>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36"/>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36"/>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36"/>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36"/>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36"/>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36"/>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36"/>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36"/>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36"/>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36"/>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36"/>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36"/>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36"/>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36"/>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36"/>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36"/>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61"/>
        <p:cNvGrpSpPr/>
        <p:nvPr/>
      </p:nvGrpSpPr>
      <p:grpSpPr>
        <a:xfrm>
          <a:off x="0" y="0"/>
          <a:ext cx="0" cy="0"/>
          <a:chOff x="0" y="0"/>
          <a:chExt cx="0" cy="0"/>
        </a:xfrm>
      </p:grpSpPr>
      <p:sp>
        <p:nvSpPr>
          <p:cNvPr id="662" name="Google Shape;662;p45"/>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3" name="Google Shape;663;p45"/>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64"/>
        <p:cNvGrpSpPr/>
        <p:nvPr/>
      </p:nvGrpSpPr>
      <p:grpSpPr>
        <a:xfrm>
          <a:off x="0" y="0"/>
          <a:ext cx="0" cy="0"/>
          <a:chOff x="0" y="0"/>
          <a:chExt cx="0" cy="0"/>
        </a:xfrm>
      </p:grpSpPr>
      <p:sp>
        <p:nvSpPr>
          <p:cNvPr id="665" name="Google Shape;665;p46"/>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6"/>
        <p:cNvGrpSpPr/>
        <p:nvPr/>
      </p:nvGrpSpPr>
      <p:grpSpPr>
        <a:xfrm>
          <a:off x="0" y="0"/>
          <a:ext cx="0" cy="0"/>
          <a:chOff x="0" y="0"/>
          <a:chExt cx="0" cy="0"/>
        </a:xfrm>
      </p:grpSpPr>
      <p:sp>
        <p:nvSpPr>
          <p:cNvPr id="667" name="Google Shape;667;p47"/>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8" name="Google Shape;668;p47"/>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9" name="Google Shape;669;p47"/>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0" name="Google Shape;670;p47"/>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1" name="Google Shape;671;p47"/>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72" name="Google Shape;672;p47"/>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73" name="Google Shape;673;p47"/>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4"/>
        <p:cNvGrpSpPr/>
        <p:nvPr/>
      </p:nvGrpSpPr>
      <p:grpSpPr>
        <a:xfrm>
          <a:off x="0" y="0"/>
          <a:ext cx="0" cy="0"/>
          <a:chOff x="0" y="0"/>
          <a:chExt cx="0" cy="0"/>
        </a:xfrm>
      </p:grpSpPr>
      <p:sp>
        <p:nvSpPr>
          <p:cNvPr id="675" name="Google Shape;675;p4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6" name="Google Shape;676;p4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7" name="Google Shape;677;p48"/>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48"/>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9" name="Google Shape;679;p4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80"/>
        <p:cNvGrpSpPr/>
        <p:nvPr/>
      </p:nvGrpSpPr>
      <p:grpSpPr>
        <a:xfrm>
          <a:off x="0" y="0"/>
          <a:ext cx="0" cy="0"/>
          <a:chOff x="0" y="0"/>
          <a:chExt cx="0" cy="0"/>
        </a:xfrm>
      </p:grpSpPr>
      <p:sp>
        <p:nvSpPr>
          <p:cNvPr id="681" name="Google Shape;681;p49"/>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2" name="Google Shape;682;p49"/>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3" name="Google Shape;683;p49"/>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49"/>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49"/>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49"/>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49"/>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49"/>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49"/>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49"/>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49"/>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49"/>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49"/>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49"/>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49"/>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49"/>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49"/>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49"/>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49"/>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49"/>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49"/>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49"/>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49"/>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49"/>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49"/>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49"/>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49"/>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49"/>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49"/>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49"/>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49"/>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49"/>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49"/>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49"/>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49"/>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49"/>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49"/>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49"/>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49"/>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49"/>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49"/>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49"/>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49"/>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49"/>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49"/>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49"/>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49"/>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49"/>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49"/>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49"/>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49"/>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49"/>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49"/>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49"/>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49"/>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49"/>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49"/>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49"/>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49"/>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49"/>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49"/>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49"/>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49"/>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49"/>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49"/>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49"/>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49"/>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49"/>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49"/>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49"/>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49"/>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49"/>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49"/>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49"/>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49"/>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49"/>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49"/>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49"/>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49"/>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49"/>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49"/>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49"/>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49"/>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49"/>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49"/>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49"/>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49"/>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49"/>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49"/>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49"/>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49"/>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49"/>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49"/>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49"/>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49"/>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49"/>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49"/>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49"/>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49"/>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49"/>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49"/>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49"/>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49"/>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4" name="Google Shape;784;p49"/>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5" name="Google Shape;785;p49"/>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6" name="Google Shape;786;p49"/>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7" name="Google Shape;787;p49"/>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8" name="Google Shape;788;p49"/>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49"/>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49"/>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1" name="Google Shape;791;p49"/>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2" name="Google Shape;792;p49"/>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3" name="Google Shape;793;p49"/>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4" name="Google Shape;794;p49"/>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5"/>
        <p:cNvGrpSpPr/>
        <p:nvPr/>
      </p:nvGrpSpPr>
      <p:grpSpPr>
        <a:xfrm>
          <a:off x="0" y="0"/>
          <a:ext cx="0" cy="0"/>
          <a:chOff x="0" y="0"/>
          <a:chExt cx="0" cy="0"/>
        </a:xfrm>
      </p:grpSpPr>
      <p:sp>
        <p:nvSpPr>
          <p:cNvPr id="796" name="Google Shape;796;p50"/>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7" name="Google Shape;797;p50"/>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8" name="Google Shape;798;p50"/>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9"/>
        <p:cNvGrpSpPr/>
        <p:nvPr/>
      </p:nvGrpSpPr>
      <p:grpSpPr>
        <a:xfrm>
          <a:off x="0" y="0"/>
          <a:ext cx="0" cy="0"/>
          <a:chOff x="0" y="0"/>
          <a:chExt cx="0" cy="0"/>
        </a:xfrm>
      </p:grpSpPr>
      <p:grpSp>
        <p:nvGrpSpPr>
          <p:cNvPr id="800" name="Google Shape;800;p51"/>
          <p:cNvGrpSpPr/>
          <p:nvPr/>
        </p:nvGrpSpPr>
        <p:grpSpPr>
          <a:xfrm rot="-5400000">
            <a:off x="991557" y="1064761"/>
            <a:ext cx="3088027" cy="5002513"/>
            <a:chOff x="117748" y="1"/>
            <a:chExt cx="3527025" cy="6668280"/>
          </a:xfrm>
        </p:grpSpPr>
        <p:sp>
          <p:nvSpPr>
            <p:cNvPr id="801" name="Google Shape;801;p51"/>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51"/>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51"/>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51"/>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51"/>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51"/>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51"/>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51"/>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51"/>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51"/>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51"/>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51"/>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51"/>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51"/>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51"/>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51"/>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51"/>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51"/>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51"/>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51"/>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51"/>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51"/>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51"/>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51"/>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51"/>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51"/>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51"/>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51"/>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51"/>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51"/>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51"/>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51"/>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51"/>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51"/>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51"/>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51"/>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51"/>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51"/>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51"/>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51"/>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51"/>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51"/>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51"/>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51"/>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51"/>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51"/>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51"/>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51"/>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51"/>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51"/>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51"/>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51"/>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51"/>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51"/>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51"/>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51"/>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51"/>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51"/>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51"/>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51"/>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51"/>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51"/>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51"/>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51"/>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51"/>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51"/>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51"/>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51"/>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51"/>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51"/>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51"/>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51"/>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51"/>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51"/>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51"/>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51"/>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51"/>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51"/>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51"/>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51"/>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51"/>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51"/>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51"/>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51"/>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51"/>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51"/>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51"/>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51"/>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51"/>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51"/>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51"/>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51"/>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51"/>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51"/>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51"/>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51"/>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51"/>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51"/>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51"/>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51"/>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51"/>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51"/>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51"/>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51"/>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51"/>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51"/>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51"/>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51"/>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51"/>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51"/>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51"/>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51"/>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51"/>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51"/>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51"/>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51"/>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51"/>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51"/>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51"/>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51"/>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51"/>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51"/>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51"/>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51"/>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51"/>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51"/>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51"/>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51"/>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51"/>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51"/>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51"/>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51"/>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51"/>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51"/>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51"/>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51"/>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51"/>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51"/>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51"/>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51"/>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51"/>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51"/>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51"/>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51"/>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51"/>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51"/>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51"/>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51"/>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51"/>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51"/>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51"/>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51"/>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51"/>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51"/>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51"/>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51"/>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51"/>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51"/>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51"/>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51"/>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51"/>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51"/>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51"/>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51"/>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51"/>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51"/>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51"/>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51"/>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51"/>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51"/>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51"/>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51"/>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51"/>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51"/>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51"/>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51"/>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51"/>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51"/>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51"/>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51"/>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51"/>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51"/>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51"/>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51"/>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51"/>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51"/>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51"/>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51"/>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51"/>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51"/>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51"/>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51"/>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51"/>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51"/>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51"/>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51"/>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51"/>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51"/>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51"/>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51"/>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51"/>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51"/>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51"/>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51"/>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51"/>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51"/>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51"/>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51"/>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51"/>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51"/>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51"/>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51"/>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51"/>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51"/>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51"/>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51"/>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51"/>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51"/>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51"/>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51"/>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51"/>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51"/>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51"/>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51"/>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51"/>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51"/>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51"/>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51"/>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51"/>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51"/>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51"/>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51"/>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51"/>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51"/>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51"/>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51"/>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51"/>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51"/>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51"/>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51"/>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51"/>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51"/>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51"/>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51"/>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51"/>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51"/>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51"/>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51"/>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51"/>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51"/>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51"/>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51"/>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51"/>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51"/>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51"/>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51"/>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51"/>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51"/>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51"/>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51"/>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51"/>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51"/>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51"/>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51"/>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51"/>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51"/>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51"/>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51"/>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51"/>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51"/>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51"/>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51"/>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51"/>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51"/>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51"/>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51"/>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51"/>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51"/>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51"/>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51"/>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51"/>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2" name="Google Shape;1082;p51"/>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3" name="Google Shape;1083;p51"/>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4" name="Google Shape;1084;p51"/>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5" name="Google Shape;1085;p51"/>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6" name="Google Shape;1086;p51"/>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7" name="Google Shape;1087;p51"/>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8" name="Google Shape;1088;p51"/>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9" name="Google Shape;1089;p51"/>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0" name="Google Shape;1090;p51"/>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1" name="Google Shape;1091;p51"/>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92"/>
        <p:cNvGrpSpPr/>
        <p:nvPr/>
      </p:nvGrpSpPr>
      <p:grpSpPr>
        <a:xfrm>
          <a:off x="0" y="0"/>
          <a:ext cx="0" cy="0"/>
          <a:chOff x="0" y="0"/>
          <a:chExt cx="0" cy="0"/>
        </a:xfrm>
      </p:grpSpPr>
      <p:sp>
        <p:nvSpPr>
          <p:cNvPr id="1093" name="Google Shape;1093;p52"/>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4" name="Google Shape;1094;p52"/>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5" name="Google Shape;1095;p52"/>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52"/>
          <p:cNvSpPr>
            <a:spLocks noGrp="1"/>
          </p:cNvSpPr>
          <p:nvPr>
            <p:ph type="pic" idx="2"/>
          </p:nvPr>
        </p:nvSpPr>
        <p:spPr>
          <a:xfrm>
            <a:off x="3946056" y="681540"/>
            <a:ext cx="3682221" cy="3564396"/>
          </a:xfrm>
          <a:prstGeom prst="rect">
            <a:avLst/>
          </a:prstGeom>
          <a:noFill/>
          <a:ln>
            <a:noFill/>
          </a:ln>
        </p:spPr>
      </p:sp>
      <p:grpSp>
        <p:nvGrpSpPr>
          <p:cNvPr id="1097" name="Google Shape;1097;p52"/>
          <p:cNvGrpSpPr/>
          <p:nvPr/>
        </p:nvGrpSpPr>
        <p:grpSpPr>
          <a:xfrm>
            <a:off x="6018655" y="2022005"/>
            <a:ext cx="3121333" cy="3088027"/>
            <a:chOff x="8022783" y="2696006"/>
            <a:chExt cx="4160694" cy="4117369"/>
          </a:xfrm>
        </p:grpSpPr>
        <p:sp>
          <p:nvSpPr>
            <p:cNvPr id="1098" name="Google Shape;1098;p52"/>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52"/>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52"/>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52"/>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52"/>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52"/>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52"/>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52"/>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52"/>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52"/>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52"/>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52"/>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52"/>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52"/>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52"/>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52"/>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52"/>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52"/>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52"/>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52"/>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52"/>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52"/>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52"/>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52"/>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52"/>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52"/>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52"/>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52"/>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52"/>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52"/>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52"/>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52"/>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52"/>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52"/>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52"/>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52"/>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52"/>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52"/>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52"/>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52"/>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52"/>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52"/>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52"/>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52"/>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52"/>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52"/>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52"/>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52"/>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52"/>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52"/>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52"/>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52"/>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52"/>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52"/>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52"/>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52"/>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52"/>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52"/>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52"/>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52"/>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52"/>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52"/>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52"/>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52"/>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52"/>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52"/>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52"/>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52"/>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52"/>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52"/>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52"/>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52"/>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52"/>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52"/>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52"/>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52"/>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52"/>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52"/>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52"/>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52"/>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52"/>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52"/>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52"/>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52"/>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52"/>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52"/>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52"/>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52"/>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52"/>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52"/>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52"/>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52"/>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52"/>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52"/>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52"/>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52"/>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52"/>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52"/>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52"/>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52"/>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52"/>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52"/>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52"/>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52"/>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52"/>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52"/>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52"/>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52"/>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52"/>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52"/>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52"/>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52"/>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52"/>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52"/>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52"/>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52"/>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52"/>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52"/>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52"/>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52"/>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52"/>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52"/>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52"/>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52"/>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52"/>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52"/>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52"/>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52"/>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52"/>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52"/>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52"/>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52"/>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52"/>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52"/>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52"/>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52"/>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52"/>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52"/>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52"/>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52"/>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52"/>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52"/>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52"/>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52"/>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52"/>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52"/>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52"/>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52"/>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52"/>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52"/>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52"/>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52"/>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52"/>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52"/>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52"/>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52"/>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52"/>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52"/>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52"/>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52"/>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52"/>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52"/>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52"/>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52"/>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52"/>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52"/>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52"/>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52"/>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52"/>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52"/>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52"/>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52"/>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52"/>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52"/>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52"/>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52"/>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52"/>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5" name="Google Shape;1275;p52"/>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6" name="Google Shape;1276;p52"/>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7" name="Google Shape;1277;p52"/>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8" name="Google Shape;1278;p52"/>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9" name="Google Shape;1279;p52"/>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80" name="Google Shape;1280;p52"/>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81" name="Google Shape;1281;p52"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8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83"/>
        <p:cNvGrpSpPr/>
        <p:nvPr/>
      </p:nvGrpSpPr>
      <p:grpSpPr>
        <a:xfrm>
          <a:off x="0" y="0"/>
          <a:ext cx="0" cy="0"/>
          <a:chOff x="0" y="0"/>
          <a:chExt cx="0" cy="0"/>
        </a:xfrm>
      </p:grpSpPr>
      <p:sp>
        <p:nvSpPr>
          <p:cNvPr id="1284" name="Google Shape;1284;p54"/>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5" name="Google Shape;1285;p54"/>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6" name="Google Shape;1286;p54"/>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7" name="Google Shape;1287;p54"/>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8" name="Google Shape;1288;p54"/>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9" name="Google Shape;1289;p54"/>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7"/>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7"/>
          <p:cNvGrpSpPr/>
          <p:nvPr/>
        </p:nvGrpSpPr>
        <p:grpSpPr>
          <a:xfrm>
            <a:off x="88334" y="0"/>
            <a:ext cx="2299334" cy="2702574"/>
            <a:chOff x="117748" y="0"/>
            <a:chExt cx="3064980" cy="3603431"/>
          </a:xfrm>
        </p:grpSpPr>
        <p:sp>
          <p:nvSpPr>
            <p:cNvPr id="309" name="Google Shape;309;p37"/>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7"/>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7"/>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7"/>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7"/>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7"/>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7"/>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7"/>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7"/>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7"/>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7"/>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7"/>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7"/>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7"/>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7"/>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7"/>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7"/>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7"/>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7"/>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7"/>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7"/>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7"/>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7"/>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7"/>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7"/>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7"/>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7"/>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7"/>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7"/>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7"/>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7"/>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7"/>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7"/>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7"/>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7"/>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7"/>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7"/>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7"/>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7"/>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7"/>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7"/>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7"/>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7"/>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7"/>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7"/>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7"/>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7"/>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7"/>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7"/>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7"/>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7"/>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7"/>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7"/>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7"/>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7"/>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7"/>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7"/>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7"/>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7"/>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7"/>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7"/>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7"/>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7"/>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7"/>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7"/>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7"/>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7"/>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7"/>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7"/>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7"/>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7"/>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7"/>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7"/>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7"/>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7"/>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7"/>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7"/>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7"/>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7"/>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7"/>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7"/>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7"/>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7"/>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7"/>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7"/>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7"/>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7"/>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7"/>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7"/>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7"/>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7"/>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7"/>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7"/>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7"/>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7"/>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7"/>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7"/>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7"/>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7"/>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7"/>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7"/>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7"/>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7"/>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7"/>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7"/>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7"/>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7"/>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7"/>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7"/>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7"/>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7"/>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7"/>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7"/>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7"/>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7"/>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7"/>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7"/>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7"/>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7"/>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7"/>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7"/>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7"/>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7"/>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7"/>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7"/>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7"/>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7"/>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7"/>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7"/>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7"/>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7"/>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7"/>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7"/>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7"/>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7"/>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7"/>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7"/>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7"/>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7"/>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7"/>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7"/>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7"/>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7"/>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7"/>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7"/>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7"/>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7"/>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7"/>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7"/>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7"/>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7"/>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7"/>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7"/>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7"/>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7"/>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7"/>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7"/>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7"/>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7"/>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7"/>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7"/>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7"/>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7"/>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7"/>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7"/>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7"/>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7"/>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7"/>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7"/>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7"/>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7"/>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7"/>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7"/>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7"/>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7"/>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7"/>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7"/>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7"/>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7"/>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7"/>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7"/>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7"/>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7"/>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7"/>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7"/>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7"/>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7"/>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7"/>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7"/>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7"/>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7"/>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7"/>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7"/>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7"/>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7"/>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7"/>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7"/>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7"/>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7"/>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7"/>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7"/>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7"/>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7"/>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7"/>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7"/>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7"/>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7"/>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7"/>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7"/>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7"/>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7"/>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7"/>
          <p:cNvSpPr>
            <a:spLocks noGrp="1"/>
          </p:cNvSpPr>
          <p:nvPr>
            <p:ph type="pic" idx="2"/>
          </p:nvPr>
        </p:nvSpPr>
        <p:spPr>
          <a:xfrm>
            <a:off x="952655" y="789551"/>
            <a:ext cx="2322863" cy="3564396"/>
          </a:xfrm>
          <a:prstGeom prst="rect">
            <a:avLst/>
          </a:prstGeom>
          <a:noFill/>
          <a:ln>
            <a:noFill/>
          </a:ln>
        </p:spPr>
      </p:sp>
      <p:sp>
        <p:nvSpPr>
          <p:cNvPr id="521" name="Google Shape;521;p37"/>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7"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7"/>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90"/>
        <p:cNvGrpSpPr/>
        <p:nvPr/>
      </p:nvGrpSpPr>
      <p:grpSpPr>
        <a:xfrm>
          <a:off x="0" y="0"/>
          <a:ext cx="0" cy="0"/>
          <a:chOff x="0" y="0"/>
          <a:chExt cx="0" cy="0"/>
        </a:xfrm>
      </p:grpSpPr>
      <p:sp>
        <p:nvSpPr>
          <p:cNvPr id="1291" name="Google Shape;1291;p55"/>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92" name="Google Shape;1292;p55"/>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3" name="Google Shape;1293;p55"/>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55"/>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5" name="Google Shape;1295;p55"/>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2"/>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2"/>
          <p:cNvGrpSpPr/>
          <p:nvPr/>
        </p:nvGrpSpPr>
        <p:grpSpPr>
          <a:xfrm>
            <a:off x="88334" y="0"/>
            <a:ext cx="3088831" cy="5001210"/>
            <a:chOff x="117748" y="1"/>
            <a:chExt cx="3527025" cy="6668280"/>
          </a:xfrm>
        </p:grpSpPr>
        <p:sp>
          <p:nvSpPr>
            <p:cNvPr id="19" name="Google Shape;19;p2"/>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2"/>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2"/>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2"/>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2"/>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2"/>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2"/>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2"/>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2"/>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2"/>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2"/>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2"/>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2"/>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2"/>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2"/>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2"/>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2"/>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2"/>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2"/>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2"/>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2"/>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2"/>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2"/>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2"/>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2"/>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2"/>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2"/>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2"/>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2"/>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2"/>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2"/>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2"/>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2"/>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2"/>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2"/>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2"/>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2"/>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2"/>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2"/>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2"/>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2"/>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2"/>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2"/>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2"/>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2"/>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2"/>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2"/>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2"/>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2"/>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2"/>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2"/>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2"/>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2"/>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2"/>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2"/>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2"/>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2"/>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2"/>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2"/>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2"/>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2"/>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2"/>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2"/>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2"/>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2"/>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2"/>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2"/>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2"/>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2"/>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2"/>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2"/>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2"/>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2"/>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2"/>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2"/>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2"/>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2"/>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2"/>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2"/>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2"/>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2"/>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2"/>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2"/>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2"/>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2"/>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2"/>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2"/>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2"/>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2"/>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2"/>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2"/>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2"/>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2"/>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2"/>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2"/>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2"/>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2"/>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2"/>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2"/>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2"/>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2"/>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2"/>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2"/>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2"/>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2"/>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2"/>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2"/>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2"/>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2"/>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2"/>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2"/>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2"/>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2"/>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2"/>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2"/>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2"/>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2"/>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2"/>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2"/>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2"/>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2"/>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2"/>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2"/>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2"/>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2"/>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2"/>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2"/>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2"/>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2"/>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2"/>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2"/>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2"/>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2"/>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2"/>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2"/>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2"/>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2"/>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2"/>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2"/>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2"/>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2"/>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2"/>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2"/>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2"/>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2"/>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2"/>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2"/>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2"/>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2"/>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2"/>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2"/>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2"/>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2"/>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2"/>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2"/>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2"/>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2"/>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2"/>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2"/>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2"/>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2"/>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2"/>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2"/>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2"/>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2"/>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2"/>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2"/>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2"/>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2"/>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2"/>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2"/>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2"/>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2"/>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2"/>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2"/>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2"/>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2"/>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2"/>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2"/>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2"/>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2"/>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2"/>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2"/>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2"/>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2"/>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2"/>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2"/>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2"/>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2"/>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2"/>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2"/>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2"/>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2"/>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2"/>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2"/>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2"/>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2"/>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2"/>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2"/>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2"/>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2"/>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2"/>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2"/>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2"/>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2"/>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2"/>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2"/>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2"/>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2"/>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2"/>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2"/>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2"/>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2"/>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2"/>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2"/>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2"/>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2"/>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2"/>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2"/>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2"/>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2"/>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2"/>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2"/>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2"/>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2"/>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2"/>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2"/>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2"/>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2"/>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2"/>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2"/>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2"/>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2"/>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2"/>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2"/>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2"/>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2"/>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2"/>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2"/>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2"/>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2"/>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2"/>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2"/>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2"/>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2"/>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2"/>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2"/>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2"/>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2"/>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2"/>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2"/>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2"/>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2"/>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2"/>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2"/>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2"/>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2"/>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2"/>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2"/>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2"/>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2"/>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2"/>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2"/>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2"/>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2"/>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2"/>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2"/>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2"/>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2"/>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2"/>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2"/>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2"/>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2"/>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2"/>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2"/>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2"/>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2"/>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2"/>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2"/>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2"/>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2"/>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2"/>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2"/>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2"/>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2"/>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2"/>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2"/>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
          <p:cNvGrpSpPr/>
          <p:nvPr/>
        </p:nvGrpSpPr>
        <p:grpSpPr>
          <a:xfrm>
            <a:off x="88334" y="0"/>
            <a:ext cx="2299334" cy="2702574"/>
            <a:chOff x="117748" y="0"/>
            <a:chExt cx="3064980" cy="3603431"/>
          </a:xfrm>
        </p:grpSpPr>
        <p:sp>
          <p:nvSpPr>
            <p:cNvPr id="309" name="Google Shape;309;p3"/>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
          <p:cNvSpPr>
            <a:spLocks noGrp="1"/>
          </p:cNvSpPr>
          <p:nvPr>
            <p:ph type="pic" idx="2"/>
          </p:nvPr>
        </p:nvSpPr>
        <p:spPr>
          <a:xfrm>
            <a:off x="952655" y="789551"/>
            <a:ext cx="2322863" cy="3564396"/>
          </a:xfrm>
          <a:prstGeom prst="rect">
            <a:avLst/>
          </a:prstGeom>
          <a:noFill/>
          <a:ln>
            <a:noFill/>
          </a:ln>
        </p:spPr>
      </p:sp>
      <p:sp>
        <p:nvSpPr>
          <p:cNvPr id="521" name="Google Shape;521;p3"/>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4"/>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4"/>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5"/>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5"/>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5"/>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5"/>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4"/>
        <p:cNvGrpSpPr/>
        <p:nvPr/>
      </p:nvGrpSpPr>
      <p:grpSpPr>
        <a:xfrm>
          <a:off x="0" y="0"/>
          <a:ext cx="0" cy="0"/>
          <a:chOff x="0" y="0"/>
          <a:chExt cx="0" cy="0"/>
        </a:xfrm>
      </p:grpSpPr>
      <p:sp>
        <p:nvSpPr>
          <p:cNvPr id="535" name="Google Shape;535;p6"/>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6"/>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7" name="Google Shape;537;p6"/>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8" name="Google Shape;538;p6"/>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9"/>
        <p:cNvGrpSpPr/>
        <p:nvPr/>
      </p:nvGrpSpPr>
      <p:grpSpPr>
        <a:xfrm>
          <a:off x="0" y="0"/>
          <a:ext cx="0" cy="0"/>
          <a:chOff x="0" y="0"/>
          <a:chExt cx="0" cy="0"/>
        </a:xfrm>
      </p:grpSpPr>
      <p:sp>
        <p:nvSpPr>
          <p:cNvPr id="540" name="Google Shape;540;p7"/>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1" name="Google Shape;541;p7"/>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42" name="Google Shape;542;p7"/>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43"/>
        <p:cNvGrpSpPr/>
        <p:nvPr/>
      </p:nvGrpSpPr>
      <p:grpSpPr>
        <a:xfrm>
          <a:off x="0" y="0"/>
          <a:ext cx="0" cy="0"/>
          <a:chOff x="0" y="0"/>
          <a:chExt cx="0" cy="0"/>
        </a:xfrm>
      </p:grpSpPr>
      <p:sp>
        <p:nvSpPr>
          <p:cNvPr id="544" name="Google Shape;544;p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45" name="Google Shape;545;p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46" name="Google Shape;546;p8"/>
          <p:cNvGrpSpPr/>
          <p:nvPr/>
        </p:nvGrpSpPr>
        <p:grpSpPr>
          <a:xfrm rot="10800000">
            <a:off x="1222755" y="0"/>
            <a:ext cx="1776256" cy="3088027"/>
            <a:chOff x="9723323" y="2696006"/>
            <a:chExt cx="2367725" cy="4117369"/>
          </a:xfrm>
        </p:grpSpPr>
        <p:sp>
          <p:nvSpPr>
            <p:cNvPr id="547" name="Google Shape;547;p8"/>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8" name="Google Shape;548;p8"/>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9" name="Google Shape;549;p8"/>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0" name="Google Shape;550;p8"/>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1" name="Google Shape;551;p8"/>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2" name="Google Shape;552;p8"/>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8"/>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8"/>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8"/>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8"/>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8"/>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8"/>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8"/>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8"/>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8"/>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8"/>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8"/>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8"/>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8"/>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8"/>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8"/>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8"/>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8"/>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8"/>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8"/>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8"/>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8"/>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8"/>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8"/>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8"/>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8"/>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8"/>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8"/>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8"/>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8"/>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8"/>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8"/>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8"/>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8"/>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8"/>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8"/>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8"/>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8"/>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8"/>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8"/>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8"/>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8"/>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8"/>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8"/>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8"/>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8"/>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8"/>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8"/>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8"/>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8"/>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8"/>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8"/>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8"/>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8"/>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8"/>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8"/>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8"/>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8"/>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8"/>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8"/>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8"/>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8"/>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8"/>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8"/>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8"/>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8"/>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8"/>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8"/>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8"/>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8"/>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8"/>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8"/>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8"/>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8"/>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8"/>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8"/>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8"/>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8"/>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8"/>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8"/>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8"/>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8"/>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8"/>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8"/>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8"/>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8"/>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8"/>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8"/>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8"/>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8"/>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8"/>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8"/>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8"/>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8"/>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8"/>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7" name="Google Shape;647;p8"/>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8" name="Google Shape;648;p8"/>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9" name="Google Shape;649;p8"/>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0" name="Google Shape;650;p8"/>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51" name="Google Shape;651;p8"/>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52" name="Google Shape;652;p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53"/>
        <p:cNvGrpSpPr/>
        <p:nvPr/>
      </p:nvGrpSpPr>
      <p:grpSpPr>
        <a:xfrm>
          <a:off x="0" y="0"/>
          <a:ext cx="0" cy="0"/>
          <a:chOff x="0" y="0"/>
          <a:chExt cx="0" cy="0"/>
        </a:xfrm>
      </p:grpSpPr>
      <p:sp>
        <p:nvSpPr>
          <p:cNvPr id="654" name="Google Shape;654;p9"/>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5" name="Google Shape;655;p9"/>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56"/>
        <p:cNvGrpSpPr/>
        <p:nvPr/>
      </p:nvGrpSpPr>
      <p:grpSpPr>
        <a:xfrm>
          <a:off x="0" y="0"/>
          <a:ext cx="0" cy="0"/>
          <a:chOff x="0" y="0"/>
          <a:chExt cx="0" cy="0"/>
        </a:xfrm>
      </p:grpSpPr>
      <p:sp>
        <p:nvSpPr>
          <p:cNvPr id="657" name="Google Shape;657;p10"/>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58" name="Google Shape;658;p10"/>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3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3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38"/>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3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59"/>
        <p:cNvGrpSpPr/>
        <p:nvPr/>
      </p:nvGrpSpPr>
      <p:grpSpPr>
        <a:xfrm>
          <a:off x="0" y="0"/>
          <a:ext cx="0" cy="0"/>
          <a:chOff x="0" y="0"/>
          <a:chExt cx="0" cy="0"/>
        </a:xfrm>
      </p:grpSpPr>
      <p:sp>
        <p:nvSpPr>
          <p:cNvPr id="660" name="Google Shape;660;p11"/>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1"/>
        <p:cNvGrpSpPr/>
        <p:nvPr/>
      </p:nvGrpSpPr>
      <p:grpSpPr>
        <a:xfrm>
          <a:off x="0" y="0"/>
          <a:ext cx="0" cy="0"/>
          <a:chOff x="0" y="0"/>
          <a:chExt cx="0" cy="0"/>
        </a:xfrm>
      </p:grpSpPr>
      <p:sp>
        <p:nvSpPr>
          <p:cNvPr id="662" name="Google Shape;662;p12"/>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3" name="Google Shape;663;p12"/>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664" name="Google Shape;664;p12"/>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665" name="Google Shape;665;p12"/>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6"/>
        <p:cNvGrpSpPr/>
        <p:nvPr/>
      </p:nvGrpSpPr>
      <p:grpSpPr>
        <a:xfrm>
          <a:off x="0" y="0"/>
          <a:ext cx="0" cy="0"/>
          <a:chOff x="0" y="0"/>
          <a:chExt cx="0" cy="0"/>
        </a:xfrm>
      </p:grpSpPr>
      <p:sp>
        <p:nvSpPr>
          <p:cNvPr id="667" name="Google Shape;667;p13"/>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8" name="Google Shape;668;p13"/>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9" name="Google Shape;669;p13"/>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0" name="Google Shape;670;p13"/>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1" name="Google Shape;671;p13"/>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72" name="Google Shape;672;p13"/>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73" name="Google Shape;673;p13"/>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4"/>
        <p:cNvGrpSpPr/>
        <p:nvPr/>
      </p:nvGrpSpPr>
      <p:grpSpPr>
        <a:xfrm>
          <a:off x="0" y="0"/>
          <a:ext cx="0" cy="0"/>
          <a:chOff x="0" y="0"/>
          <a:chExt cx="0" cy="0"/>
        </a:xfrm>
      </p:grpSpPr>
      <p:sp>
        <p:nvSpPr>
          <p:cNvPr id="675" name="Google Shape;675;p14"/>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6" name="Google Shape;676;p14"/>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7" name="Google Shape;677;p14"/>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14"/>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9" name="Google Shape;679;p14"/>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80"/>
        <p:cNvGrpSpPr/>
        <p:nvPr/>
      </p:nvGrpSpPr>
      <p:grpSpPr>
        <a:xfrm>
          <a:off x="0" y="0"/>
          <a:ext cx="0" cy="0"/>
          <a:chOff x="0" y="0"/>
          <a:chExt cx="0" cy="0"/>
        </a:xfrm>
      </p:grpSpPr>
      <p:sp>
        <p:nvSpPr>
          <p:cNvPr id="681" name="Google Shape;681;p15"/>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2" name="Google Shape;682;p15"/>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3" name="Google Shape;683;p15"/>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15"/>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15"/>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15"/>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15"/>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15"/>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15"/>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15"/>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15"/>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15"/>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15"/>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15"/>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15"/>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15"/>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15"/>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15"/>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15"/>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15"/>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15"/>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15"/>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15"/>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15"/>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15"/>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15"/>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15"/>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15"/>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15"/>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15"/>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15"/>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15"/>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15"/>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15"/>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15"/>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15"/>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15"/>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15"/>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15"/>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15"/>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15"/>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15"/>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15"/>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15"/>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15"/>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15"/>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15"/>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15"/>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15"/>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15"/>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15"/>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15"/>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15"/>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15"/>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15"/>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15"/>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15"/>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15"/>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15"/>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15"/>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15"/>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15"/>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15"/>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15"/>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15"/>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15"/>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15"/>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15"/>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15"/>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15"/>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15"/>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15"/>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15"/>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15"/>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15"/>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15"/>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15"/>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15"/>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15"/>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15"/>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15"/>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15"/>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15"/>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15"/>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15"/>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15"/>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15"/>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15"/>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15"/>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15"/>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15"/>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15"/>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15"/>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15"/>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15"/>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15"/>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15"/>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15"/>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15"/>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15"/>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15"/>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15"/>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15"/>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4" name="Google Shape;784;p15"/>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5" name="Google Shape;785;p15"/>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6" name="Google Shape;786;p15"/>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7" name="Google Shape;787;p15"/>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8" name="Google Shape;788;p15"/>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15"/>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15"/>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1" name="Google Shape;791;p15"/>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2" name="Google Shape;792;p15"/>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3" name="Google Shape;793;p15"/>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4" name="Google Shape;794;p15"/>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5"/>
        <p:cNvGrpSpPr/>
        <p:nvPr/>
      </p:nvGrpSpPr>
      <p:grpSpPr>
        <a:xfrm>
          <a:off x="0" y="0"/>
          <a:ext cx="0" cy="0"/>
          <a:chOff x="0" y="0"/>
          <a:chExt cx="0" cy="0"/>
        </a:xfrm>
      </p:grpSpPr>
      <p:sp>
        <p:nvSpPr>
          <p:cNvPr id="796" name="Google Shape;796;p16"/>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7" name="Google Shape;797;p16"/>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8" name="Google Shape;798;p16"/>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9"/>
        <p:cNvGrpSpPr/>
        <p:nvPr/>
      </p:nvGrpSpPr>
      <p:grpSpPr>
        <a:xfrm>
          <a:off x="0" y="0"/>
          <a:ext cx="0" cy="0"/>
          <a:chOff x="0" y="0"/>
          <a:chExt cx="0" cy="0"/>
        </a:xfrm>
      </p:grpSpPr>
      <p:grpSp>
        <p:nvGrpSpPr>
          <p:cNvPr id="800" name="Google Shape;800;p17"/>
          <p:cNvGrpSpPr/>
          <p:nvPr/>
        </p:nvGrpSpPr>
        <p:grpSpPr>
          <a:xfrm rot="-5400000">
            <a:off x="991557" y="1064761"/>
            <a:ext cx="3088027" cy="5002513"/>
            <a:chOff x="117748" y="1"/>
            <a:chExt cx="3527025" cy="6668280"/>
          </a:xfrm>
        </p:grpSpPr>
        <p:sp>
          <p:nvSpPr>
            <p:cNvPr id="801" name="Google Shape;801;p17"/>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17"/>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17"/>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17"/>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17"/>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17"/>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17"/>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17"/>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17"/>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17"/>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17"/>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17"/>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17"/>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17"/>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17"/>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17"/>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17"/>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17"/>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17"/>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17"/>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17"/>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17"/>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17"/>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17"/>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17"/>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17"/>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17"/>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17"/>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17"/>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17"/>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17"/>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17"/>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17"/>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17"/>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17"/>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17"/>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17"/>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17"/>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17"/>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17"/>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17"/>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17"/>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17"/>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17"/>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17"/>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17"/>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17"/>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17"/>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17"/>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17"/>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17"/>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17"/>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17"/>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17"/>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17"/>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17"/>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17"/>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17"/>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17"/>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17"/>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17"/>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17"/>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17"/>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17"/>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17"/>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17"/>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17"/>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17"/>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17"/>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17"/>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17"/>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17"/>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17"/>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17"/>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17"/>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17"/>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17"/>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17"/>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17"/>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17"/>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17"/>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17"/>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17"/>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17"/>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17"/>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17"/>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17"/>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17"/>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17"/>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17"/>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17"/>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17"/>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17"/>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17"/>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17"/>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17"/>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17"/>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17"/>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17"/>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17"/>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17"/>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17"/>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17"/>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17"/>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17"/>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17"/>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17"/>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17"/>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17"/>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17"/>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17"/>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17"/>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17"/>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17"/>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17"/>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17"/>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17"/>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17"/>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17"/>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17"/>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17"/>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17"/>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17"/>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17"/>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17"/>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17"/>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17"/>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17"/>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17"/>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17"/>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17"/>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17"/>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17"/>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17"/>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17"/>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17"/>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17"/>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17"/>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17"/>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17"/>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17"/>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17"/>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17"/>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17"/>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17"/>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17"/>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17"/>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17"/>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17"/>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17"/>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17"/>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17"/>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17"/>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17"/>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17"/>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17"/>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17"/>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17"/>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17"/>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17"/>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17"/>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17"/>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17"/>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17"/>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17"/>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17"/>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17"/>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17"/>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17"/>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17"/>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17"/>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17"/>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17"/>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17"/>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17"/>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17"/>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17"/>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17"/>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17"/>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17"/>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17"/>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17"/>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17"/>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17"/>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17"/>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17"/>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17"/>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17"/>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17"/>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17"/>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17"/>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17"/>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17"/>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17"/>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17"/>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17"/>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17"/>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17"/>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17"/>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17"/>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17"/>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17"/>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17"/>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17"/>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17"/>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17"/>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17"/>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17"/>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17"/>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17"/>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17"/>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17"/>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17"/>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17"/>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17"/>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17"/>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17"/>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17"/>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17"/>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17"/>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17"/>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17"/>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17"/>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17"/>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17"/>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17"/>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17"/>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17"/>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17"/>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17"/>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17"/>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17"/>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17"/>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17"/>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17"/>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17"/>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17"/>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17"/>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17"/>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17"/>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17"/>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17"/>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17"/>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17"/>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17"/>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17"/>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17"/>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17"/>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17"/>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17"/>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17"/>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17"/>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17"/>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17"/>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17"/>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17"/>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17"/>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17"/>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17"/>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17"/>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17"/>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17"/>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17"/>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17"/>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17"/>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17"/>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17"/>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17"/>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17"/>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17"/>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17"/>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17"/>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17"/>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17"/>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17"/>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17"/>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17"/>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17"/>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17"/>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17"/>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17"/>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2" name="Google Shape;1082;p17"/>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3" name="Google Shape;1083;p17"/>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4" name="Google Shape;1084;p17"/>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5" name="Google Shape;1085;p17"/>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6" name="Google Shape;1086;p17"/>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7" name="Google Shape;1087;p17"/>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8" name="Google Shape;1088;p17"/>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9" name="Google Shape;1089;p17"/>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0" name="Google Shape;1090;p17"/>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1" name="Google Shape;1091;p17"/>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92"/>
        <p:cNvGrpSpPr/>
        <p:nvPr/>
      </p:nvGrpSpPr>
      <p:grpSpPr>
        <a:xfrm>
          <a:off x="0" y="0"/>
          <a:ext cx="0" cy="0"/>
          <a:chOff x="0" y="0"/>
          <a:chExt cx="0" cy="0"/>
        </a:xfrm>
      </p:grpSpPr>
      <p:sp>
        <p:nvSpPr>
          <p:cNvPr id="1093" name="Google Shape;1093;p18"/>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4" name="Google Shape;1094;p1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5" name="Google Shape;1095;p18"/>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18"/>
          <p:cNvSpPr>
            <a:spLocks noGrp="1"/>
          </p:cNvSpPr>
          <p:nvPr>
            <p:ph type="pic" idx="2"/>
          </p:nvPr>
        </p:nvSpPr>
        <p:spPr>
          <a:xfrm>
            <a:off x="3946056" y="681540"/>
            <a:ext cx="3682221" cy="3564396"/>
          </a:xfrm>
          <a:prstGeom prst="rect">
            <a:avLst/>
          </a:prstGeom>
          <a:noFill/>
          <a:ln>
            <a:noFill/>
          </a:ln>
        </p:spPr>
      </p:sp>
      <p:grpSp>
        <p:nvGrpSpPr>
          <p:cNvPr id="1097" name="Google Shape;1097;p18"/>
          <p:cNvGrpSpPr/>
          <p:nvPr/>
        </p:nvGrpSpPr>
        <p:grpSpPr>
          <a:xfrm>
            <a:off x="6018655" y="2022005"/>
            <a:ext cx="3121333" cy="3088027"/>
            <a:chOff x="8022783" y="2696006"/>
            <a:chExt cx="4160694" cy="4117369"/>
          </a:xfrm>
        </p:grpSpPr>
        <p:sp>
          <p:nvSpPr>
            <p:cNvPr id="1098" name="Google Shape;1098;p18"/>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18"/>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18"/>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18"/>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18"/>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18"/>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18"/>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18"/>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18"/>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18"/>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18"/>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18"/>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18"/>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18"/>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18"/>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18"/>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18"/>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18"/>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18"/>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18"/>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18"/>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18"/>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18"/>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18"/>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18"/>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18"/>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18"/>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18"/>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18"/>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18"/>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18"/>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18"/>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18"/>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18"/>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18"/>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18"/>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18"/>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18"/>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18"/>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18"/>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18"/>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18"/>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18"/>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18"/>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18"/>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18"/>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18"/>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18"/>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18"/>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18"/>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18"/>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18"/>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18"/>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18"/>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18"/>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18"/>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18"/>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18"/>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18"/>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18"/>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18"/>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18"/>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18"/>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18"/>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18"/>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18"/>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18"/>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18"/>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18"/>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18"/>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18"/>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18"/>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18"/>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18"/>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18"/>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18"/>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18"/>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18"/>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18"/>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18"/>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18"/>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18"/>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18"/>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18"/>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18"/>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18"/>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18"/>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18"/>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18"/>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18"/>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18"/>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18"/>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18"/>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18"/>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18"/>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18"/>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18"/>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18"/>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18"/>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18"/>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18"/>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18"/>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18"/>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18"/>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18"/>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18"/>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18"/>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18"/>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18"/>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18"/>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18"/>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18"/>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18"/>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18"/>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18"/>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18"/>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18"/>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18"/>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18"/>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18"/>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18"/>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18"/>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18"/>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18"/>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18"/>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18"/>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18"/>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18"/>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18"/>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18"/>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18"/>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18"/>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18"/>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18"/>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18"/>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18"/>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18"/>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18"/>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18"/>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18"/>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18"/>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18"/>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18"/>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18"/>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18"/>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18"/>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18"/>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18"/>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18"/>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18"/>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18"/>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18"/>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18"/>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18"/>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18"/>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18"/>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18"/>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18"/>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18"/>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18"/>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18"/>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18"/>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18"/>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18"/>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18"/>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18"/>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18"/>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019"/>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18"/>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18"/>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18"/>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18"/>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18"/>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18"/>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18"/>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18"/>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18"/>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18"/>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5" name="Google Shape;1275;p18"/>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6" name="Google Shape;1276;p18"/>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7" name="Google Shape;1277;p18"/>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8" name="Google Shape;1278;p18"/>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9" name="Google Shape;1279;p18"/>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80" name="Google Shape;1280;p1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81" name="Google Shape;1281;p18"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82"/>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83"/>
        <p:cNvGrpSpPr/>
        <p:nvPr/>
      </p:nvGrpSpPr>
      <p:grpSpPr>
        <a:xfrm>
          <a:off x="0" y="0"/>
          <a:ext cx="0" cy="0"/>
          <a:chOff x="0" y="0"/>
          <a:chExt cx="0" cy="0"/>
        </a:xfrm>
      </p:grpSpPr>
      <p:sp>
        <p:nvSpPr>
          <p:cNvPr id="1284" name="Google Shape;1284;p20"/>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5" name="Google Shape;1285;p20"/>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6" name="Google Shape;1286;p20"/>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7" name="Google Shape;1287;p2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8" name="Google Shape;1288;p20"/>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9" name="Google Shape;1289;p20"/>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39"/>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39"/>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39"/>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39"/>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90"/>
        <p:cNvGrpSpPr/>
        <p:nvPr/>
      </p:nvGrpSpPr>
      <p:grpSpPr>
        <a:xfrm>
          <a:off x="0" y="0"/>
          <a:ext cx="0" cy="0"/>
          <a:chOff x="0" y="0"/>
          <a:chExt cx="0" cy="0"/>
        </a:xfrm>
      </p:grpSpPr>
      <p:sp>
        <p:nvSpPr>
          <p:cNvPr id="1291" name="Google Shape;1291;p21"/>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92" name="Google Shape;1292;p21"/>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3" name="Google Shape;1293;p21"/>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21"/>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5" name="Google Shape;1295;p21"/>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4"/>
        <p:cNvGrpSpPr/>
        <p:nvPr/>
      </p:nvGrpSpPr>
      <p:grpSpPr>
        <a:xfrm>
          <a:off x="0" y="0"/>
          <a:ext cx="0" cy="0"/>
          <a:chOff x="0" y="0"/>
          <a:chExt cx="0" cy="0"/>
        </a:xfrm>
      </p:grpSpPr>
      <p:sp>
        <p:nvSpPr>
          <p:cNvPr id="535" name="Google Shape;535;p40"/>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40"/>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7" name="Google Shape;537;p40"/>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8" name="Google Shape;538;p4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9"/>
        <p:cNvGrpSpPr/>
        <p:nvPr/>
      </p:nvGrpSpPr>
      <p:grpSpPr>
        <a:xfrm>
          <a:off x="0" y="0"/>
          <a:ext cx="0" cy="0"/>
          <a:chOff x="0" y="0"/>
          <a:chExt cx="0" cy="0"/>
        </a:xfrm>
      </p:grpSpPr>
      <p:sp>
        <p:nvSpPr>
          <p:cNvPr id="540" name="Google Shape;540;p41"/>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1" name="Google Shape;541;p41"/>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42" name="Google Shape;542;p41"/>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43" name="Google Shape;543;p41"/>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4"/>
        <p:cNvGrpSpPr/>
        <p:nvPr/>
      </p:nvGrpSpPr>
      <p:grpSpPr>
        <a:xfrm>
          <a:off x="0" y="0"/>
          <a:ext cx="0" cy="0"/>
          <a:chOff x="0" y="0"/>
          <a:chExt cx="0" cy="0"/>
        </a:xfrm>
      </p:grpSpPr>
      <p:sp>
        <p:nvSpPr>
          <p:cNvPr id="545" name="Google Shape;545;p42"/>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6" name="Google Shape;546;p42"/>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47" name="Google Shape;547;p42"/>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48"/>
        <p:cNvGrpSpPr/>
        <p:nvPr/>
      </p:nvGrpSpPr>
      <p:grpSpPr>
        <a:xfrm>
          <a:off x="0" y="0"/>
          <a:ext cx="0" cy="0"/>
          <a:chOff x="0" y="0"/>
          <a:chExt cx="0" cy="0"/>
        </a:xfrm>
      </p:grpSpPr>
      <p:sp>
        <p:nvSpPr>
          <p:cNvPr id="549" name="Google Shape;549;p4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50" name="Google Shape;550;p43"/>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51" name="Google Shape;551;p43"/>
          <p:cNvGrpSpPr/>
          <p:nvPr/>
        </p:nvGrpSpPr>
        <p:grpSpPr>
          <a:xfrm rot="10800000">
            <a:off x="1222755" y="0"/>
            <a:ext cx="1776256" cy="3088027"/>
            <a:chOff x="9723323" y="2696006"/>
            <a:chExt cx="2367725" cy="4117369"/>
          </a:xfrm>
        </p:grpSpPr>
        <p:sp>
          <p:nvSpPr>
            <p:cNvPr id="552" name="Google Shape;552;p43"/>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43"/>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43"/>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43"/>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43"/>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43"/>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43"/>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43"/>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43"/>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43"/>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43"/>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43"/>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43"/>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43"/>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43"/>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43"/>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43"/>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43"/>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43"/>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43"/>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43"/>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43"/>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43"/>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43"/>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43"/>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43"/>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43"/>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43"/>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43"/>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43"/>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43"/>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43"/>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43"/>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43"/>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43"/>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43"/>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43"/>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43"/>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43"/>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43"/>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43"/>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43"/>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43"/>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43"/>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43"/>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43"/>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43"/>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43"/>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43"/>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43"/>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43"/>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43"/>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43"/>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43"/>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43"/>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43"/>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43"/>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43"/>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43"/>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43"/>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43"/>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43"/>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43"/>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43"/>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43"/>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43"/>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43"/>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43"/>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43"/>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43"/>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43"/>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43"/>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43"/>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43"/>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43"/>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43"/>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43"/>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43"/>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43"/>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43"/>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43"/>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43"/>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43"/>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43"/>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43"/>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43"/>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43"/>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43"/>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43"/>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43"/>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43"/>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43"/>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43"/>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43"/>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43"/>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7" name="Google Shape;647;p43"/>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8" name="Google Shape;648;p43"/>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9" name="Google Shape;649;p43"/>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0" name="Google Shape;650;p43"/>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1" name="Google Shape;651;p43"/>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2" name="Google Shape;652;p43"/>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3" name="Google Shape;653;p43"/>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4" name="Google Shape;654;p43"/>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5" name="Google Shape;655;p43"/>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56" name="Google Shape;656;p43"/>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57" name="Google Shape;657;p43"/>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58"/>
        <p:cNvGrpSpPr/>
        <p:nvPr/>
      </p:nvGrpSpPr>
      <p:grpSpPr>
        <a:xfrm>
          <a:off x="0" y="0"/>
          <a:ext cx="0" cy="0"/>
          <a:chOff x="0" y="0"/>
          <a:chExt cx="0" cy="0"/>
        </a:xfrm>
      </p:grpSpPr>
      <p:sp>
        <p:nvSpPr>
          <p:cNvPr id="659" name="Google Shape;659;p44"/>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0" name="Google Shape;660;p44"/>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35"/>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35"/>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35"/>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35"/>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35"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35"/>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35"/>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1"/>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1"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1"/>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48.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50.png"/><Relationship Id="rId4" Type="http://schemas.openxmlformats.org/officeDocument/2006/relationships/image" Target="../media/image47.jpg"/><Relationship Id="rId9" Type="http://schemas.openxmlformats.org/officeDocument/2006/relationships/hyperlink" Target="https://www.youtube.com/watch?v=NV8UD9QnJ4A&amp;list=PLcxqFaocb9WLaza2kOjkUCDIQGbzNos6p"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g"/><Relationship Id="rId9" Type="http://schemas.openxmlformats.org/officeDocument/2006/relationships/image" Target="../media/image56.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
          <p:cNvSpPr txBox="1">
            <a:spLocks noGrp="1"/>
          </p:cNvSpPr>
          <p:nvPr>
            <p:ph type="subTitle" idx="1"/>
          </p:nvPr>
        </p:nvSpPr>
        <p:spPr>
          <a:xfrm>
            <a:off x="3356393" y="2456238"/>
            <a:ext cx="6300000" cy="1437300"/>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accent1"/>
              </a:buClr>
              <a:buSzPts val="3600"/>
              <a:buNone/>
            </a:pPr>
            <a:r>
              <a:rPr lang="en" sz="3600" b="1">
                <a:solidFill>
                  <a:schemeClr val="accent1"/>
                </a:solidFill>
                <a:latin typeface="Arial Black"/>
                <a:ea typeface="Arial Black"/>
                <a:cs typeface="Arial Black"/>
                <a:sym typeface="Arial Black"/>
              </a:rPr>
              <a:t>AnubhavTrainings.com</a:t>
            </a:r>
            <a:endParaRPr sz="3600" b="1">
              <a:solidFill>
                <a:schemeClr val="accent1"/>
              </a:solidFill>
              <a:latin typeface="Arial Black"/>
              <a:ea typeface="Arial Black"/>
              <a:cs typeface="Arial Black"/>
              <a:sym typeface="Arial Black"/>
            </a:endParaRPr>
          </a:p>
        </p:txBody>
      </p:sp>
      <p:sp>
        <p:nvSpPr>
          <p:cNvPr id="1301" name="Google Shape;1301;p1"/>
          <p:cNvSpPr txBox="1">
            <a:spLocks noGrp="1"/>
          </p:cNvSpPr>
          <p:nvPr>
            <p:ph type="ctrTitle"/>
          </p:nvPr>
        </p:nvSpPr>
        <p:spPr>
          <a:xfrm>
            <a:off x="3424025" y="249492"/>
            <a:ext cx="6050248" cy="2058591"/>
          </a:xfrm>
          <a:prstGeom prst="rect">
            <a:avLst/>
          </a:prstGeom>
          <a:noFill/>
          <a:ln>
            <a:noFill/>
          </a:ln>
        </p:spPr>
        <p:txBody>
          <a:bodyPr spcFirstLastPara="1" wrap="square" lIns="0" tIns="45700" rIns="0" bIns="45700" anchor="b" anchorCtr="0">
            <a:normAutofit/>
          </a:bodyPr>
          <a:lstStyle/>
          <a:p>
            <a:pPr marL="0" lvl="0" indent="0" algn="l" rtl="0">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1"/>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3"/>
        <p:cNvGrpSpPr/>
        <p:nvPr/>
      </p:nvGrpSpPr>
      <p:grpSpPr>
        <a:xfrm>
          <a:off x="0" y="0"/>
          <a:ext cx="0" cy="0"/>
          <a:chOff x="0" y="0"/>
          <a:chExt cx="0" cy="0"/>
        </a:xfrm>
      </p:grpSpPr>
      <p:pic>
        <p:nvPicPr>
          <p:cNvPr id="1404" name="Google Shape;1404;p13"/>
          <p:cNvPicPr preferRelativeResize="0"/>
          <p:nvPr/>
        </p:nvPicPr>
        <p:blipFill>
          <a:blip r:embed="rId3">
            <a:alphaModFix/>
          </a:blip>
          <a:stretch>
            <a:fillRect/>
          </a:stretch>
        </p:blipFill>
        <p:spPr>
          <a:xfrm>
            <a:off x="631675" y="623475"/>
            <a:ext cx="7366600" cy="3445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8"/>
        <p:cNvGrpSpPr/>
        <p:nvPr/>
      </p:nvGrpSpPr>
      <p:grpSpPr>
        <a:xfrm>
          <a:off x="0" y="0"/>
          <a:ext cx="0" cy="0"/>
          <a:chOff x="0" y="0"/>
          <a:chExt cx="0" cy="0"/>
        </a:xfrm>
      </p:grpSpPr>
      <p:sp>
        <p:nvSpPr>
          <p:cNvPr id="1409" name="Google Shape;1409;p14"/>
          <p:cNvSpPr txBox="1">
            <a:spLocks noGrp="1"/>
          </p:cNvSpPr>
          <p:nvPr>
            <p:ph type="title"/>
          </p:nvPr>
        </p:nvSpPr>
        <p:spPr>
          <a:xfrm>
            <a:off x="311700" y="248125"/>
            <a:ext cx="8520600" cy="572700"/>
          </a:xfrm>
          <a:prstGeom prst="rect">
            <a:avLst/>
          </a:prstGeom>
          <a:noFill/>
          <a:ln>
            <a:noFill/>
          </a:ln>
        </p:spPr>
        <p:txBody>
          <a:bodyPr spcFirstLastPara="1" wrap="square" lIns="0" tIns="45700" rIns="0" bIns="45700" anchor="ctr" anchorCtr="0">
            <a:normAutofit/>
          </a:bodyPr>
          <a:lstStyle/>
          <a:p>
            <a:pPr marL="0" lvl="0" indent="0" algn="l" rtl="0">
              <a:lnSpc>
                <a:spcPct val="100000"/>
              </a:lnSpc>
              <a:spcBef>
                <a:spcPts val="0"/>
              </a:spcBef>
              <a:spcAft>
                <a:spcPts val="0"/>
              </a:spcAft>
              <a:buSzPts val="3000"/>
              <a:buNone/>
            </a:pPr>
            <a:r>
              <a:rPr lang="en" sz="1800" b="1">
                <a:solidFill>
                  <a:srgbClr val="0070C0"/>
                </a:solidFill>
                <a:latin typeface="Calibri"/>
                <a:ea typeface="Calibri"/>
                <a:cs typeface="Calibri"/>
                <a:sym typeface="Calibri"/>
              </a:rPr>
              <a:t>SET UP YARD</a:t>
            </a:r>
            <a:endParaRPr sz="1800" b="1">
              <a:solidFill>
                <a:srgbClr val="0070C0"/>
              </a:solidFill>
              <a:latin typeface="Calibri"/>
              <a:ea typeface="Calibri"/>
              <a:cs typeface="Calibri"/>
              <a:sym typeface="Calibri"/>
            </a:endParaRPr>
          </a:p>
        </p:txBody>
      </p:sp>
      <p:sp>
        <p:nvSpPr>
          <p:cNvPr id="1410" name="Google Shape;1410;p14"/>
          <p:cNvSpPr txBox="1"/>
          <p:nvPr/>
        </p:nvSpPr>
        <p:spPr>
          <a:xfrm>
            <a:off x="188700" y="631625"/>
            <a:ext cx="8252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Yard management is largely based on the existing warehouse structures. If you want to use yard management, you must set up at least one separate storage type. You must create this storage type with the storage type role Yard </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SPRO -&gt; IMG -&gt; SCM Extended Warehouse Management -&gt; Extended Warehouse Management -&gt; Master Data -&gt; Shipping and Receiving-&gt; Yard Management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411" name="Google Shape;1411;p14"/>
          <p:cNvSpPr txBox="1"/>
          <p:nvPr/>
        </p:nvSpPr>
        <p:spPr>
          <a:xfrm>
            <a:off x="229650" y="1763575"/>
            <a:ext cx="4725000" cy="477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 sz="1900" b="1">
                <a:solidFill>
                  <a:srgbClr val="0070C0"/>
                </a:solidFill>
                <a:latin typeface="Calibri"/>
                <a:ea typeface="Calibri"/>
                <a:cs typeface="Calibri"/>
                <a:sym typeface="Calibri"/>
              </a:rPr>
              <a:t>Define Yard using Storage type </a:t>
            </a:r>
            <a:endParaRPr sz="1900">
              <a:solidFill>
                <a:srgbClr val="0070C0"/>
              </a:solidFill>
              <a:latin typeface="Calibri"/>
              <a:ea typeface="Calibri"/>
              <a:cs typeface="Calibri"/>
              <a:sym typeface="Calibri"/>
            </a:endParaRPr>
          </a:p>
        </p:txBody>
      </p:sp>
      <p:pic>
        <p:nvPicPr>
          <p:cNvPr id="1412" name="Google Shape;1412;p14"/>
          <p:cNvPicPr preferRelativeResize="0"/>
          <p:nvPr/>
        </p:nvPicPr>
        <p:blipFill>
          <a:blip r:embed="rId3">
            <a:alphaModFix/>
          </a:blip>
          <a:stretch>
            <a:fillRect/>
          </a:stretch>
        </p:blipFill>
        <p:spPr>
          <a:xfrm>
            <a:off x="229650" y="2322625"/>
            <a:ext cx="8022901" cy="194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6"/>
        <p:cNvGrpSpPr/>
        <p:nvPr/>
      </p:nvGrpSpPr>
      <p:grpSpPr>
        <a:xfrm>
          <a:off x="0" y="0"/>
          <a:ext cx="0" cy="0"/>
          <a:chOff x="0" y="0"/>
          <a:chExt cx="0" cy="0"/>
        </a:xfrm>
      </p:grpSpPr>
      <p:sp>
        <p:nvSpPr>
          <p:cNvPr id="1417" name="Google Shape;1417;p15"/>
          <p:cNvSpPr txBox="1">
            <a:spLocks noGrp="1"/>
          </p:cNvSpPr>
          <p:nvPr>
            <p:ph type="title"/>
          </p:nvPr>
        </p:nvSpPr>
        <p:spPr>
          <a:xfrm>
            <a:off x="316449" y="225834"/>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800" b="1">
                <a:solidFill>
                  <a:srgbClr val="0070C0"/>
                </a:solidFill>
                <a:latin typeface="Calibri"/>
                <a:ea typeface="Calibri"/>
                <a:cs typeface="Calibri"/>
                <a:sym typeface="Calibri"/>
              </a:rPr>
              <a:t>Structure Yard using Storage areas</a:t>
            </a:r>
            <a:endParaRPr sz="1800" b="1">
              <a:solidFill>
                <a:srgbClr val="0070C0"/>
              </a:solidFill>
              <a:latin typeface="Calibri"/>
              <a:ea typeface="Calibri"/>
              <a:cs typeface="Calibri"/>
              <a:sym typeface="Calibri"/>
            </a:endParaRPr>
          </a:p>
        </p:txBody>
      </p:sp>
      <p:sp>
        <p:nvSpPr>
          <p:cNvPr id="1418" name="Google Shape;1418;p1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19" name="Google Shape;1419;p15"/>
          <p:cNvPicPr preferRelativeResize="0"/>
          <p:nvPr/>
        </p:nvPicPr>
        <p:blipFill>
          <a:blip r:embed="rId3">
            <a:alphaModFix/>
          </a:blip>
          <a:stretch>
            <a:fillRect/>
          </a:stretch>
        </p:blipFill>
        <p:spPr>
          <a:xfrm>
            <a:off x="316450" y="813175"/>
            <a:ext cx="7575175" cy="2984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3"/>
        <p:cNvGrpSpPr/>
        <p:nvPr/>
      </p:nvGrpSpPr>
      <p:grpSpPr>
        <a:xfrm>
          <a:off x="0" y="0"/>
          <a:ext cx="0" cy="0"/>
          <a:chOff x="0" y="0"/>
          <a:chExt cx="0" cy="0"/>
        </a:xfrm>
      </p:grpSpPr>
      <p:sp>
        <p:nvSpPr>
          <p:cNvPr id="1424" name="Google Shape;1424;g25dd80e5245_1_2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25" name="Google Shape;1425;g25dd80e5245_1_28"/>
          <p:cNvSpPr txBox="1"/>
          <p:nvPr/>
        </p:nvSpPr>
        <p:spPr>
          <a:xfrm>
            <a:off x="221525" y="287125"/>
            <a:ext cx="6283800" cy="461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800" b="1">
                <a:solidFill>
                  <a:srgbClr val="0070C0"/>
                </a:solidFill>
                <a:latin typeface="Calibri"/>
                <a:ea typeface="Calibri"/>
                <a:cs typeface="Calibri"/>
                <a:sym typeface="Calibri"/>
              </a:rPr>
              <a:t>Define Checkpoints</a:t>
            </a:r>
            <a:endParaRPr sz="1800" b="1">
              <a:solidFill>
                <a:srgbClr val="0070C0"/>
              </a:solidFill>
              <a:latin typeface="Calibri"/>
              <a:ea typeface="Calibri"/>
              <a:cs typeface="Calibri"/>
              <a:sym typeface="Calibri"/>
            </a:endParaRPr>
          </a:p>
        </p:txBody>
      </p:sp>
      <p:pic>
        <p:nvPicPr>
          <p:cNvPr id="1426" name="Google Shape;1426;g25dd80e5245_1_28"/>
          <p:cNvPicPr preferRelativeResize="0"/>
          <p:nvPr/>
        </p:nvPicPr>
        <p:blipFill>
          <a:blip r:embed="rId3">
            <a:alphaModFix/>
          </a:blip>
          <a:stretch>
            <a:fillRect/>
          </a:stretch>
        </p:blipFill>
        <p:spPr>
          <a:xfrm>
            <a:off x="324650" y="748825"/>
            <a:ext cx="7944325" cy="2442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g25dd80e5245_1_3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32" name="Google Shape;1432;g25dd80e5245_1_34"/>
          <p:cNvSpPr txBox="1"/>
          <p:nvPr/>
        </p:nvSpPr>
        <p:spPr>
          <a:xfrm>
            <a:off x="278925" y="246100"/>
            <a:ext cx="8154300" cy="863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800" b="1">
                <a:solidFill>
                  <a:srgbClr val="0070C0"/>
                </a:solidFill>
                <a:latin typeface="Calibri"/>
                <a:ea typeface="Calibri"/>
                <a:cs typeface="Calibri"/>
                <a:sym typeface="Calibri"/>
              </a:rPr>
              <a:t>DEFINE STAGING AREA &amp; STAGING AREA &amp; DOOR DETERMINATION GROUP</a:t>
            </a:r>
            <a:endParaRPr sz="18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800" b="1">
              <a:solidFill>
                <a:srgbClr val="0070C0"/>
              </a:solidFill>
              <a:latin typeface="Calibri"/>
              <a:ea typeface="Calibri"/>
              <a:cs typeface="Calibri"/>
              <a:sym typeface="Calibri"/>
            </a:endParaRPr>
          </a:p>
        </p:txBody>
      </p:sp>
      <p:sp>
        <p:nvSpPr>
          <p:cNvPr id="1433" name="Google Shape;1433;g25dd80e5245_1_34"/>
          <p:cNvSpPr txBox="1"/>
          <p:nvPr/>
        </p:nvSpPr>
        <p:spPr>
          <a:xfrm>
            <a:off x="385550" y="705500"/>
            <a:ext cx="7850700" cy="8706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200">
                <a:solidFill>
                  <a:schemeClr val="dk1"/>
                </a:solidFill>
                <a:highlight>
                  <a:srgbClr val="FFFFFF"/>
                </a:highlight>
                <a:latin typeface="BentonSansRegular"/>
                <a:ea typeface="BentonSansRegular"/>
                <a:cs typeface="BentonSansRegular"/>
                <a:sym typeface="BentonSansRegular"/>
              </a:rPr>
              <a:t>SPRO -&gt; IMG -&gt; SCM Extended Warehouse Management -&gt; Extended Warehouse Management -&gt; Master Data -&gt; Staging area</a:t>
            </a:r>
            <a:endParaRPr sz="1200" b="1">
              <a:solidFill>
                <a:schemeClr val="dk1"/>
              </a:solidFill>
              <a:latin typeface="Calibri"/>
              <a:ea typeface="Calibri"/>
              <a:cs typeface="Calibri"/>
              <a:sym typeface="Calibri"/>
            </a:endParaRPr>
          </a:p>
          <a:p>
            <a:pPr marL="0" lvl="0" indent="0" algn="l" rtl="0">
              <a:spcBef>
                <a:spcPts val="800"/>
              </a:spcBef>
              <a:spcAft>
                <a:spcPts val="0"/>
              </a:spcAft>
              <a:buNone/>
            </a:pPr>
            <a:endParaRPr sz="1200">
              <a:latin typeface="Quattrocento Sans"/>
              <a:ea typeface="Quattrocento Sans"/>
              <a:cs typeface="Quattrocento Sans"/>
              <a:sym typeface="Quattrocento Sans"/>
            </a:endParaRPr>
          </a:p>
        </p:txBody>
      </p:sp>
      <p:pic>
        <p:nvPicPr>
          <p:cNvPr id="1434" name="Google Shape;1434;g25dd80e5245_1_34"/>
          <p:cNvPicPr preferRelativeResize="0"/>
          <p:nvPr/>
        </p:nvPicPr>
        <p:blipFill>
          <a:blip r:embed="rId3">
            <a:alphaModFix/>
          </a:blip>
          <a:stretch>
            <a:fillRect/>
          </a:stretch>
        </p:blipFill>
        <p:spPr>
          <a:xfrm>
            <a:off x="480550" y="1310125"/>
            <a:ext cx="7534125" cy="267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8"/>
        <p:cNvGrpSpPr/>
        <p:nvPr/>
      </p:nvGrpSpPr>
      <p:grpSpPr>
        <a:xfrm>
          <a:off x="0" y="0"/>
          <a:ext cx="0" cy="0"/>
          <a:chOff x="0" y="0"/>
          <a:chExt cx="0" cy="0"/>
        </a:xfrm>
      </p:grpSpPr>
      <p:sp>
        <p:nvSpPr>
          <p:cNvPr id="1439" name="Google Shape;1439;g25dd80e5245_1_52"/>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40" name="Google Shape;1440;g25dd80e5245_1_52"/>
          <p:cNvPicPr preferRelativeResize="0"/>
          <p:nvPr/>
        </p:nvPicPr>
        <p:blipFill>
          <a:blip r:embed="rId3">
            <a:alphaModFix/>
          </a:blip>
          <a:stretch>
            <a:fillRect/>
          </a:stretch>
        </p:blipFill>
        <p:spPr>
          <a:xfrm>
            <a:off x="480525" y="587450"/>
            <a:ext cx="7706401" cy="301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4"/>
        <p:cNvGrpSpPr/>
        <p:nvPr/>
      </p:nvGrpSpPr>
      <p:grpSpPr>
        <a:xfrm>
          <a:off x="0" y="0"/>
          <a:ext cx="0" cy="0"/>
          <a:chOff x="0" y="0"/>
          <a:chExt cx="0" cy="0"/>
        </a:xfrm>
      </p:grpSpPr>
      <p:sp>
        <p:nvSpPr>
          <p:cNvPr id="1445" name="Google Shape;1445;g25dd80e5245_1_60"/>
          <p:cNvSpPr txBox="1">
            <a:spLocks noGrp="1"/>
          </p:cNvSpPr>
          <p:nvPr>
            <p:ph type="title"/>
          </p:nvPr>
        </p:nvSpPr>
        <p:spPr>
          <a:xfrm>
            <a:off x="303525" y="336350"/>
            <a:ext cx="8135100" cy="361200"/>
          </a:xfrm>
          <a:prstGeom prst="rect">
            <a:avLst/>
          </a:prstGeom>
          <a:noFill/>
          <a:ln>
            <a:noFill/>
          </a:ln>
        </p:spPr>
        <p:txBody>
          <a:bodyPr spcFirstLastPara="1" wrap="square" lIns="0" tIns="45700" rIns="0" bIns="45700" anchor="ctr" anchorCtr="0">
            <a:no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DEFINE WAREHOUSE DOOR</a:t>
            </a:r>
            <a:endParaRPr sz="1900" b="1">
              <a:solidFill>
                <a:srgbClr val="0070C0"/>
              </a:solidFill>
              <a:latin typeface="Calibri"/>
              <a:ea typeface="Calibri"/>
              <a:cs typeface="Calibri"/>
              <a:sym typeface="Calibri"/>
            </a:endParaRPr>
          </a:p>
        </p:txBody>
      </p:sp>
      <p:sp>
        <p:nvSpPr>
          <p:cNvPr id="1446" name="Google Shape;1446;g25dd80e5245_1_60"/>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47" name="Google Shape;1447;g25dd80e5245_1_60"/>
          <p:cNvSpPr txBox="1"/>
          <p:nvPr/>
        </p:nvSpPr>
        <p:spPr>
          <a:xfrm>
            <a:off x="262500" y="697550"/>
            <a:ext cx="8039400" cy="5688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 sz="1200">
                <a:solidFill>
                  <a:schemeClr val="dk1"/>
                </a:solidFill>
                <a:highlight>
                  <a:srgbClr val="FFFFFF"/>
                </a:highlight>
                <a:latin typeface="BentonSansRegular"/>
                <a:ea typeface="BentonSansRegular"/>
                <a:cs typeface="BentonSansRegular"/>
                <a:sym typeface="BentonSansRegular"/>
              </a:rPr>
              <a:t>SPRO -&gt; IMG -&gt; SCM Extended Warehouse Management -&gt; Extended Warehouse Management -&gt; Master Data -&gt; Warehouse Door</a:t>
            </a:r>
            <a:endParaRPr sz="1200">
              <a:latin typeface="Quattrocento Sans"/>
              <a:ea typeface="Quattrocento Sans"/>
              <a:cs typeface="Quattrocento Sans"/>
              <a:sym typeface="Quattrocento Sans"/>
            </a:endParaRPr>
          </a:p>
        </p:txBody>
      </p:sp>
      <p:pic>
        <p:nvPicPr>
          <p:cNvPr id="1448" name="Google Shape;1448;g25dd80e5245_1_60"/>
          <p:cNvPicPr preferRelativeResize="0"/>
          <p:nvPr/>
        </p:nvPicPr>
        <p:blipFill>
          <a:blip r:embed="rId3">
            <a:alphaModFix/>
          </a:blip>
          <a:stretch>
            <a:fillRect/>
          </a:stretch>
        </p:blipFill>
        <p:spPr>
          <a:xfrm>
            <a:off x="352750" y="1266350"/>
            <a:ext cx="7809574" cy="2818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2"/>
        <p:cNvGrpSpPr/>
        <p:nvPr/>
      </p:nvGrpSpPr>
      <p:grpSpPr>
        <a:xfrm>
          <a:off x="0" y="0"/>
          <a:ext cx="0" cy="0"/>
          <a:chOff x="0" y="0"/>
          <a:chExt cx="0" cy="0"/>
        </a:xfrm>
      </p:grpSpPr>
      <p:sp>
        <p:nvSpPr>
          <p:cNvPr id="1453" name="Google Shape;1453;g25dd80e5245_1_6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54" name="Google Shape;1454;g25dd80e5245_1_68"/>
          <p:cNvSpPr txBox="1"/>
          <p:nvPr/>
        </p:nvSpPr>
        <p:spPr>
          <a:xfrm>
            <a:off x="401975" y="352750"/>
            <a:ext cx="721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70C0"/>
                </a:solidFill>
                <a:latin typeface="Quattrocento Sans"/>
                <a:ea typeface="Quattrocento Sans"/>
                <a:cs typeface="Quattrocento Sans"/>
                <a:sym typeface="Quattrocento Sans"/>
              </a:rPr>
              <a:t>Assign staging area/door determination group to door</a:t>
            </a:r>
            <a:endParaRPr sz="1600" b="1">
              <a:solidFill>
                <a:srgbClr val="0070C0"/>
              </a:solidFill>
              <a:latin typeface="Quattrocento Sans"/>
              <a:ea typeface="Quattrocento Sans"/>
              <a:cs typeface="Quattrocento Sans"/>
              <a:sym typeface="Quattrocento Sans"/>
            </a:endParaRPr>
          </a:p>
        </p:txBody>
      </p:sp>
      <p:pic>
        <p:nvPicPr>
          <p:cNvPr id="1455" name="Google Shape;1455;g25dd80e5245_1_68"/>
          <p:cNvPicPr preferRelativeResize="0"/>
          <p:nvPr/>
        </p:nvPicPr>
        <p:blipFill>
          <a:blip r:embed="rId3">
            <a:alphaModFix/>
          </a:blip>
          <a:stretch>
            <a:fillRect/>
          </a:stretch>
        </p:blipFill>
        <p:spPr>
          <a:xfrm>
            <a:off x="447700" y="837800"/>
            <a:ext cx="7484950" cy="286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9"/>
        <p:cNvGrpSpPr/>
        <p:nvPr/>
      </p:nvGrpSpPr>
      <p:grpSpPr>
        <a:xfrm>
          <a:off x="0" y="0"/>
          <a:ext cx="0" cy="0"/>
          <a:chOff x="0" y="0"/>
          <a:chExt cx="0" cy="0"/>
        </a:xfrm>
      </p:grpSpPr>
      <p:sp>
        <p:nvSpPr>
          <p:cNvPr id="1460" name="Google Shape;1460;g25dd80e5245_1_7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61" name="Google Shape;1461;g25dd80e5245_1_77"/>
          <p:cNvSpPr txBox="1"/>
          <p:nvPr/>
        </p:nvSpPr>
        <p:spPr>
          <a:xfrm>
            <a:off x="237900" y="287150"/>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Assign Staging Area to Doors</a:t>
            </a:r>
            <a:endParaRPr sz="1600" b="1">
              <a:solidFill>
                <a:srgbClr val="0070C0"/>
              </a:solidFill>
              <a:latin typeface="Calibri"/>
              <a:ea typeface="Calibri"/>
              <a:cs typeface="Calibri"/>
              <a:sym typeface="Calibri"/>
            </a:endParaRPr>
          </a:p>
        </p:txBody>
      </p:sp>
      <p:pic>
        <p:nvPicPr>
          <p:cNvPr id="1462" name="Google Shape;1462;g25dd80e5245_1_77"/>
          <p:cNvPicPr preferRelativeResize="0"/>
          <p:nvPr/>
        </p:nvPicPr>
        <p:blipFill>
          <a:blip r:embed="rId3">
            <a:alphaModFix/>
          </a:blip>
          <a:stretch>
            <a:fillRect/>
          </a:stretch>
        </p:blipFill>
        <p:spPr>
          <a:xfrm>
            <a:off x="311725" y="805025"/>
            <a:ext cx="7563499" cy="2952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6"/>
        <p:cNvGrpSpPr/>
        <p:nvPr/>
      </p:nvGrpSpPr>
      <p:grpSpPr>
        <a:xfrm>
          <a:off x="0" y="0"/>
          <a:ext cx="0" cy="0"/>
          <a:chOff x="0" y="0"/>
          <a:chExt cx="0" cy="0"/>
        </a:xfrm>
      </p:grpSpPr>
      <p:sp>
        <p:nvSpPr>
          <p:cNvPr id="1467" name="Google Shape;1467;g25eaea65f9a_0_3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68" name="Google Shape;1468;g25eaea65f9a_0_35"/>
          <p:cNvSpPr txBox="1"/>
          <p:nvPr/>
        </p:nvSpPr>
        <p:spPr>
          <a:xfrm>
            <a:off x="237900" y="287150"/>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DEFINE PACKAGING MATERIAL TYPE</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pic>
        <p:nvPicPr>
          <p:cNvPr id="1469" name="Google Shape;1469;g25eaea65f9a_0_35"/>
          <p:cNvPicPr preferRelativeResize="0"/>
          <p:nvPr/>
        </p:nvPicPr>
        <p:blipFill>
          <a:blip r:embed="rId3">
            <a:alphaModFix/>
          </a:blip>
          <a:stretch>
            <a:fillRect/>
          </a:stretch>
        </p:blipFill>
        <p:spPr>
          <a:xfrm>
            <a:off x="349300" y="779375"/>
            <a:ext cx="7312625" cy="300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2"/>
          <p:cNvSpPr txBox="1"/>
          <p:nvPr/>
        </p:nvSpPr>
        <p:spPr>
          <a:xfrm>
            <a:off x="3633953" y="1599642"/>
            <a:ext cx="5510047" cy="131738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4100"/>
              <a:buFont typeface="Arial"/>
              <a:buNone/>
            </a:pPr>
            <a:r>
              <a:rPr lang="en" sz="4100" b="1" i="0" u="none" strike="noStrike" cap="none">
                <a:solidFill>
                  <a:schemeClr val="lt1"/>
                </a:solidFill>
                <a:latin typeface="Quattrocento Sans"/>
                <a:ea typeface="Quattrocento Sans"/>
                <a:cs typeface="Quattrocento Sans"/>
                <a:sym typeface="Quattrocento Sans"/>
              </a:rPr>
              <a:t> SAP EWM TRAINING</a:t>
            </a:r>
            <a:endParaRPr sz="4100" b="1" i="0" u="none" strike="noStrike" cap="none">
              <a:solidFill>
                <a:schemeClr val="lt1"/>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000000"/>
              </a:buClr>
              <a:buSzPts val="4100"/>
              <a:buFont typeface="Arial"/>
              <a:buNone/>
            </a:pPr>
            <a:endParaRPr sz="4100" b="1" i="0" u="none" strike="noStrike" cap="none">
              <a:solidFill>
                <a:schemeClr val="lt1"/>
              </a:solidFill>
              <a:latin typeface="Quattrocento Sans"/>
              <a:ea typeface="Quattrocento Sans"/>
              <a:cs typeface="Quattrocento Sans"/>
              <a:sym typeface="Quattrocento Sans"/>
            </a:endParaRPr>
          </a:p>
        </p:txBody>
      </p:sp>
      <p:pic>
        <p:nvPicPr>
          <p:cNvPr id="1309" name="Google Shape;1309;p2" descr="A person sitting in a chair&#10;&#10;Description automatically generated with medium confidence"/>
          <p:cNvPicPr preferRelativeResize="0">
            <a:picLocks noGrp="1"/>
          </p:cNvPicPr>
          <p:nvPr>
            <p:ph type="pic" idx="2"/>
          </p:nvPr>
        </p:nvPicPr>
        <p:blipFill rotWithShape="1">
          <a:blip r:embed="rId3">
            <a:alphaModFix/>
          </a:blip>
          <a:srcRect l="10150" t="1176" r="8718" b="15934"/>
          <a:stretch/>
        </p:blipFill>
        <p:spPr>
          <a:xfrm>
            <a:off x="214987" y="87474"/>
            <a:ext cx="3104678" cy="4764078"/>
          </a:xfrm>
          <a:prstGeom prst="rect">
            <a:avLst/>
          </a:prstGeom>
          <a:noFill/>
          <a:ln>
            <a:noFill/>
          </a:ln>
        </p:spPr>
      </p:pic>
      <p:sp>
        <p:nvSpPr>
          <p:cNvPr id="1310" name="Google Shape;1310;p2"/>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3300"/>
              <a:buNone/>
            </a:pPr>
            <a:fld id="{00000000-1234-1234-1234-123412341234}" type="slidenum">
              <a:rPr lang="en"/>
              <a:t>2</a:t>
            </a:fld>
            <a:endParaRPr/>
          </a:p>
        </p:txBody>
      </p:sp>
      <p:sp>
        <p:nvSpPr>
          <p:cNvPr id="1311" name="Google Shape;1311;p2"/>
          <p:cNvSpPr txBox="1"/>
          <p:nvPr/>
        </p:nvSpPr>
        <p:spPr>
          <a:xfrm>
            <a:off x="3633952" y="2841780"/>
            <a:ext cx="3044830" cy="173124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BY:-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Mr. Bijoy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Quattrocento Sans"/>
              <a:ea typeface="Quattrocento Sans"/>
              <a:cs typeface="Quattrocento Sans"/>
              <a:sym typeface="Quattrocento Sans"/>
            </a:endParaRPr>
          </a:p>
        </p:txBody>
      </p:sp>
      <p:sp>
        <p:nvSpPr>
          <p:cNvPr id="1312" name="Google Shape;1312;p2"/>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3"/>
        <p:cNvGrpSpPr/>
        <p:nvPr/>
      </p:nvGrpSpPr>
      <p:grpSpPr>
        <a:xfrm>
          <a:off x="0" y="0"/>
          <a:ext cx="0" cy="0"/>
          <a:chOff x="0" y="0"/>
          <a:chExt cx="0" cy="0"/>
        </a:xfrm>
      </p:grpSpPr>
      <p:sp>
        <p:nvSpPr>
          <p:cNvPr id="1474" name="Google Shape;1474;g25eaea65f9a_0_41"/>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75" name="Google Shape;1475;g25eaea65f9a_0_41"/>
          <p:cNvSpPr txBox="1"/>
          <p:nvPr/>
        </p:nvSpPr>
        <p:spPr>
          <a:xfrm>
            <a:off x="237900" y="287150"/>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DEFINE CONTROL PARAMETERS FOR FORMING VEHICLE</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pic>
        <p:nvPicPr>
          <p:cNvPr id="1476" name="Google Shape;1476;g25eaea65f9a_0_41"/>
          <p:cNvPicPr preferRelativeResize="0"/>
          <p:nvPr/>
        </p:nvPicPr>
        <p:blipFill>
          <a:blip r:embed="rId3">
            <a:alphaModFix/>
          </a:blip>
          <a:stretch>
            <a:fillRect/>
          </a:stretch>
        </p:blipFill>
        <p:spPr>
          <a:xfrm>
            <a:off x="398500" y="820375"/>
            <a:ext cx="7517725" cy="303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0"/>
        <p:cNvGrpSpPr/>
        <p:nvPr/>
      </p:nvGrpSpPr>
      <p:grpSpPr>
        <a:xfrm>
          <a:off x="0" y="0"/>
          <a:ext cx="0" cy="0"/>
          <a:chOff x="0" y="0"/>
          <a:chExt cx="0" cy="0"/>
        </a:xfrm>
      </p:grpSpPr>
      <p:sp>
        <p:nvSpPr>
          <p:cNvPr id="1481" name="Google Shape;1481;g25eaea65f9a_0_51"/>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82" name="Google Shape;1482;g25eaea65f9a_0_51"/>
          <p:cNvPicPr preferRelativeResize="0"/>
          <p:nvPr/>
        </p:nvPicPr>
        <p:blipFill>
          <a:blip r:embed="rId3">
            <a:alphaModFix/>
          </a:blip>
          <a:stretch>
            <a:fillRect/>
          </a:stretch>
        </p:blipFill>
        <p:spPr>
          <a:xfrm>
            <a:off x="349275" y="424650"/>
            <a:ext cx="7575175" cy="1119125"/>
          </a:xfrm>
          <a:prstGeom prst="rect">
            <a:avLst/>
          </a:prstGeom>
          <a:noFill/>
          <a:ln>
            <a:noFill/>
          </a:ln>
        </p:spPr>
      </p:pic>
      <p:sp>
        <p:nvSpPr>
          <p:cNvPr id="1483" name="Google Shape;1483;g25eaea65f9a_0_51"/>
          <p:cNvSpPr txBox="1"/>
          <p:nvPr/>
        </p:nvSpPr>
        <p:spPr>
          <a:xfrm>
            <a:off x="316450" y="1543775"/>
            <a:ext cx="4165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Define number ranges for transportation unit</a:t>
            </a:r>
            <a:endParaRPr sz="1600">
              <a:solidFill>
                <a:srgbClr val="0070C0"/>
              </a:solidFill>
            </a:endParaRPr>
          </a:p>
        </p:txBody>
      </p:sp>
      <p:pic>
        <p:nvPicPr>
          <p:cNvPr id="1484" name="Google Shape;1484;g25eaea65f9a_0_51"/>
          <p:cNvPicPr preferRelativeResize="0"/>
          <p:nvPr/>
        </p:nvPicPr>
        <p:blipFill>
          <a:blip r:embed="rId4">
            <a:alphaModFix/>
          </a:blip>
          <a:stretch>
            <a:fillRect/>
          </a:stretch>
        </p:blipFill>
        <p:spPr>
          <a:xfrm>
            <a:off x="439400" y="1974875"/>
            <a:ext cx="7361975" cy="2309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8"/>
        <p:cNvGrpSpPr/>
        <p:nvPr/>
      </p:nvGrpSpPr>
      <p:grpSpPr>
        <a:xfrm>
          <a:off x="0" y="0"/>
          <a:ext cx="0" cy="0"/>
          <a:chOff x="0" y="0"/>
          <a:chExt cx="0" cy="0"/>
        </a:xfrm>
      </p:grpSpPr>
      <p:sp>
        <p:nvSpPr>
          <p:cNvPr id="1489" name="Google Shape;1489;g25eaea65f9a_0_5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90" name="Google Shape;1490;g25eaea65f9a_0_57"/>
          <p:cNvSpPr txBox="1"/>
          <p:nvPr/>
        </p:nvSpPr>
        <p:spPr>
          <a:xfrm>
            <a:off x="237900" y="287150"/>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Maintain POSC Configuration  (Optional)	</a:t>
            </a:r>
            <a:endParaRPr sz="1600" b="1">
              <a:solidFill>
                <a:srgbClr val="0070C0"/>
              </a:solidFill>
              <a:latin typeface="Calibri"/>
              <a:ea typeface="Calibri"/>
              <a:cs typeface="Calibri"/>
              <a:sym typeface="Calibri"/>
            </a:endParaRPr>
          </a:p>
        </p:txBody>
      </p:sp>
      <p:sp>
        <p:nvSpPr>
          <p:cNvPr id="1491" name="Google Shape;1491;g25eaea65f9a_0_57"/>
          <p:cNvSpPr txBox="1"/>
          <p:nvPr/>
        </p:nvSpPr>
        <p:spPr>
          <a:xfrm>
            <a:off x="237900" y="557825"/>
            <a:ext cx="4725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Use Standard External Steps - </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IB01 - Unloading</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IB03 - Putaway</a:t>
            </a:r>
            <a:endParaRPr>
              <a:latin typeface="Calibri"/>
              <a:ea typeface="Calibri"/>
              <a:cs typeface="Calibri"/>
              <a:sym typeface="Calibri"/>
            </a:endParaRPr>
          </a:p>
          <a:p>
            <a:pPr marL="0" lvl="0" indent="0" algn="l" rtl="0">
              <a:spcBef>
                <a:spcPts val="0"/>
              </a:spcBef>
              <a:spcAft>
                <a:spcPts val="0"/>
              </a:spcAft>
              <a:buNone/>
            </a:pPr>
            <a:endParaRPr>
              <a:latin typeface="Quattrocento Sans"/>
              <a:ea typeface="Quattrocento Sans"/>
              <a:cs typeface="Quattrocento Sans"/>
              <a:sym typeface="Quattrocento Sans"/>
            </a:endParaRPr>
          </a:p>
        </p:txBody>
      </p:sp>
      <p:pic>
        <p:nvPicPr>
          <p:cNvPr id="1492" name="Google Shape;1492;g25eaea65f9a_0_57"/>
          <p:cNvPicPr preferRelativeResize="0"/>
          <p:nvPr/>
        </p:nvPicPr>
        <p:blipFill>
          <a:blip r:embed="rId3">
            <a:alphaModFix/>
          </a:blip>
          <a:stretch>
            <a:fillRect/>
          </a:stretch>
        </p:blipFill>
        <p:spPr>
          <a:xfrm>
            <a:off x="390300" y="1412400"/>
            <a:ext cx="7711200" cy="249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6"/>
        <p:cNvGrpSpPr/>
        <p:nvPr/>
      </p:nvGrpSpPr>
      <p:grpSpPr>
        <a:xfrm>
          <a:off x="0" y="0"/>
          <a:ext cx="0" cy="0"/>
          <a:chOff x="0" y="0"/>
          <a:chExt cx="0" cy="0"/>
        </a:xfrm>
      </p:grpSpPr>
      <p:sp>
        <p:nvSpPr>
          <p:cNvPr id="1497" name="Google Shape;1497;g25eaea65f9a_0_72"/>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98" name="Google Shape;1498;g25eaea65f9a_0_72"/>
          <p:cNvSpPr txBox="1"/>
          <p:nvPr/>
        </p:nvSpPr>
        <p:spPr>
          <a:xfrm>
            <a:off x="237900" y="287150"/>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endParaRPr sz="1600" b="1">
              <a:solidFill>
                <a:srgbClr val="0070C0"/>
              </a:solidFill>
              <a:latin typeface="Calibri"/>
              <a:ea typeface="Calibri"/>
              <a:cs typeface="Calibri"/>
              <a:sym typeface="Calibri"/>
            </a:endParaRPr>
          </a:p>
        </p:txBody>
      </p:sp>
      <p:pic>
        <p:nvPicPr>
          <p:cNvPr id="1499" name="Google Shape;1499;g25eaea65f9a_0_72"/>
          <p:cNvPicPr preferRelativeResize="0"/>
          <p:nvPr/>
        </p:nvPicPr>
        <p:blipFill>
          <a:blip r:embed="rId3">
            <a:alphaModFix/>
          </a:blip>
          <a:stretch>
            <a:fillRect/>
          </a:stretch>
        </p:blipFill>
        <p:spPr>
          <a:xfrm>
            <a:off x="455925" y="616350"/>
            <a:ext cx="7534125" cy="335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3"/>
        <p:cNvGrpSpPr/>
        <p:nvPr/>
      </p:nvGrpSpPr>
      <p:grpSpPr>
        <a:xfrm>
          <a:off x="0" y="0"/>
          <a:ext cx="0" cy="0"/>
          <a:chOff x="0" y="0"/>
          <a:chExt cx="0" cy="0"/>
        </a:xfrm>
      </p:grpSpPr>
      <p:sp>
        <p:nvSpPr>
          <p:cNvPr id="1504" name="Google Shape;1504;g25eaea65f9a_0_79"/>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05" name="Google Shape;1505;g25eaea65f9a_0_79"/>
          <p:cNvSpPr txBox="1"/>
          <p:nvPr/>
        </p:nvSpPr>
        <p:spPr>
          <a:xfrm>
            <a:off x="237900" y="287150"/>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Define WHPT for Unloading </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pic>
        <p:nvPicPr>
          <p:cNvPr id="1506" name="Google Shape;1506;g25eaea65f9a_0_79"/>
          <p:cNvPicPr preferRelativeResize="0"/>
          <p:nvPr/>
        </p:nvPicPr>
        <p:blipFill>
          <a:blip r:embed="rId3">
            <a:alphaModFix/>
          </a:blip>
          <a:stretch>
            <a:fillRect/>
          </a:stretch>
        </p:blipFill>
        <p:spPr>
          <a:xfrm>
            <a:off x="365550" y="762900"/>
            <a:ext cx="7772175" cy="3478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0"/>
        <p:cNvGrpSpPr/>
        <p:nvPr/>
      </p:nvGrpSpPr>
      <p:grpSpPr>
        <a:xfrm>
          <a:off x="0" y="0"/>
          <a:ext cx="0" cy="0"/>
          <a:chOff x="0" y="0"/>
          <a:chExt cx="0" cy="0"/>
        </a:xfrm>
      </p:grpSpPr>
      <p:sp>
        <p:nvSpPr>
          <p:cNvPr id="1511" name="Google Shape;1511;g25eaea65f9a_0_8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12" name="Google Shape;1512;g25eaea65f9a_0_86"/>
          <p:cNvSpPr txBox="1"/>
          <p:nvPr/>
        </p:nvSpPr>
        <p:spPr>
          <a:xfrm>
            <a:off x="237900" y="188700"/>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Define WHPT for Putaway (Using Storage process)</a:t>
            </a:r>
            <a:endParaRPr sz="1600" b="1">
              <a:solidFill>
                <a:srgbClr val="0070C0"/>
              </a:solidFill>
              <a:latin typeface="Calibri"/>
              <a:ea typeface="Calibri"/>
              <a:cs typeface="Calibri"/>
              <a:sym typeface="Calibri"/>
            </a:endParaRPr>
          </a:p>
        </p:txBody>
      </p:sp>
      <p:pic>
        <p:nvPicPr>
          <p:cNvPr id="1513" name="Google Shape;1513;g25eaea65f9a_0_86"/>
          <p:cNvPicPr preferRelativeResize="0"/>
          <p:nvPr/>
        </p:nvPicPr>
        <p:blipFill>
          <a:blip r:embed="rId3">
            <a:alphaModFix/>
          </a:blip>
          <a:stretch>
            <a:fillRect/>
          </a:stretch>
        </p:blipFill>
        <p:spPr>
          <a:xfrm>
            <a:off x="340925" y="658550"/>
            <a:ext cx="7993675" cy="382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7"/>
        <p:cNvGrpSpPr/>
        <p:nvPr/>
      </p:nvGrpSpPr>
      <p:grpSpPr>
        <a:xfrm>
          <a:off x="0" y="0"/>
          <a:ext cx="0" cy="0"/>
          <a:chOff x="0" y="0"/>
          <a:chExt cx="0" cy="0"/>
        </a:xfrm>
      </p:grpSpPr>
      <p:sp>
        <p:nvSpPr>
          <p:cNvPr id="1518" name="Google Shape;1518;g25eaea65f9a_0_99"/>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19" name="Google Shape;1519;g25eaea65f9a_0_99"/>
          <p:cNvSpPr txBox="1"/>
          <p:nvPr/>
        </p:nvSpPr>
        <p:spPr>
          <a:xfrm>
            <a:off x="237900" y="188700"/>
            <a:ext cx="8178600" cy="1065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Create Door Storage Bins for 9030 &amp; 9040 Storage types &amp; for YARD Storage type as shown below -</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pic>
        <p:nvPicPr>
          <p:cNvPr id="1520" name="Google Shape;1520;g25eaea65f9a_0_99"/>
          <p:cNvPicPr preferRelativeResize="0"/>
          <p:nvPr/>
        </p:nvPicPr>
        <p:blipFill>
          <a:blip r:embed="rId3">
            <a:alphaModFix/>
          </a:blip>
          <a:stretch>
            <a:fillRect/>
          </a:stretch>
        </p:blipFill>
        <p:spPr>
          <a:xfrm>
            <a:off x="316450" y="889300"/>
            <a:ext cx="7591575" cy="2847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4"/>
        <p:cNvGrpSpPr/>
        <p:nvPr/>
      </p:nvGrpSpPr>
      <p:grpSpPr>
        <a:xfrm>
          <a:off x="0" y="0"/>
          <a:ext cx="0" cy="0"/>
          <a:chOff x="0" y="0"/>
          <a:chExt cx="0" cy="0"/>
        </a:xfrm>
      </p:grpSpPr>
      <p:sp>
        <p:nvSpPr>
          <p:cNvPr id="1525" name="Google Shape;1525;g25eaea65f9a_0_10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26" name="Google Shape;1526;g25eaea65f9a_0_105"/>
          <p:cNvSpPr txBox="1"/>
          <p:nvPr/>
        </p:nvSpPr>
        <p:spPr>
          <a:xfrm>
            <a:off x="324650" y="246125"/>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Staging area determination criteria/Access seq</a:t>
            </a:r>
            <a:endParaRPr sz="1600" b="1">
              <a:solidFill>
                <a:srgbClr val="0070C0"/>
              </a:solidFill>
              <a:latin typeface="Calibri"/>
              <a:ea typeface="Calibri"/>
              <a:cs typeface="Calibri"/>
              <a:sym typeface="Calibri"/>
            </a:endParaRPr>
          </a:p>
        </p:txBody>
      </p:sp>
      <p:pic>
        <p:nvPicPr>
          <p:cNvPr id="1527" name="Google Shape;1527;g25eaea65f9a_0_105"/>
          <p:cNvPicPr preferRelativeResize="0"/>
          <p:nvPr/>
        </p:nvPicPr>
        <p:blipFill>
          <a:blip r:embed="rId3">
            <a:alphaModFix/>
          </a:blip>
          <a:stretch>
            <a:fillRect/>
          </a:stretch>
        </p:blipFill>
        <p:spPr>
          <a:xfrm>
            <a:off x="324650" y="1019175"/>
            <a:ext cx="7711200" cy="2639525"/>
          </a:xfrm>
          <a:prstGeom prst="rect">
            <a:avLst/>
          </a:prstGeom>
          <a:noFill/>
          <a:ln>
            <a:noFill/>
          </a:ln>
        </p:spPr>
      </p:pic>
      <p:sp>
        <p:nvSpPr>
          <p:cNvPr id="1528" name="Google Shape;1528;g25eaea65f9a_0_105"/>
          <p:cNvSpPr txBox="1"/>
          <p:nvPr/>
        </p:nvSpPr>
        <p:spPr>
          <a:xfrm>
            <a:off x="324650" y="545125"/>
            <a:ext cx="4725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
                <a:solidFill>
                  <a:schemeClr val="dk1"/>
                </a:solidFill>
                <a:latin typeface="Calibri"/>
                <a:ea typeface="Calibri"/>
                <a:cs typeface="Calibri"/>
                <a:sym typeface="Calibri"/>
              </a:rPr>
              <a:t>Tcode - /scwm/stadet_ass</a:t>
            </a:r>
            <a:endParaRPr>
              <a:latin typeface="Quattrocento Sans"/>
              <a:ea typeface="Quattrocento Sans"/>
              <a:cs typeface="Quattrocento Sans"/>
              <a:sym typeface="Quattrocen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2"/>
        <p:cNvGrpSpPr/>
        <p:nvPr/>
      </p:nvGrpSpPr>
      <p:grpSpPr>
        <a:xfrm>
          <a:off x="0" y="0"/>
          <a:ext cx="0" cy="0"/>
          <a:chOff x="0" y="0"/>
          <a:chExt cx="0" cy="0"/>
        </a:xfrm>
      </p:grpSpPr>
      <p:sp>
        <p:nvSpPr>
          <p:cNvPr id="1533" name="Google Shape;1533;g25eaea65f9a_0_11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34" name="Google Shape;1534;g25eaea65f9a_0_118"/>
          <p:cNvSpPr txBox="1"/>
          <p:nvPr/>
        </p:nvSpPr>
        <p:spPr>
          <a:xfrm>
            <a:off x="324650" y="246125"/>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Assign Warehouse Doors to Door Storage bins &amp; Supply chain units</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sp>
        <p:nvSpPr>
          <p:cNvPr id="1535" name="Google Shape;1535;g25eaea65f9a_0_118"/>
          <p:cNvSpPr txBox="1"/>
          <p:nvPr/>
        </p:nvSpPr>
        <p:spPr>
          <a:xfrm>
            <a:off x="324650" y="545125"/>
            <a:ext cx="4725000" cy="735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a:solidFill>
                  <a:schemeClr val="dk1"/>
                </a:solidFill>
                <a:latin typeface="Calibri"/>
                <a:ea typeface="Calibri"/>
                <a:cs typeface="Calibri"/>
                <a:sym typeface="Calibri"/>
              </a:rPr>
              <a:t>Tcode - /scwm/door_scu</a:t>
            </a:r>
            <a:endParaRPr>
              <a:solidFill>
                <a:schemeClr val="dk1"/>
              </a:solidFill>
              <a:latin typeface="Calibri"/>
              <a:ea typeface="Calibri"/>
              <a:cs typeface="Calibri"/>
              <a:sym typeface="Calibri"/>
            </a:endParaRPr>
          </a:p>
          <a:p>
            <a:pPr marL="0" lvl="0" indent="0" algn="l" rtl="0">
              <a:lnSpc>
                <a:spcPct val="107916"/>
              </a:lnSpc>
              <a:spcBef>
                <a:spcPts val="800"/>
              </a:spcBef>
              <a:spcAft>
                <a:spcPts val="800"/>
              </a:spcAft>
              <a:buNone/>
            </a:pPr>
            <a:endParaRPr>
              <a:solidFill>
                <a:schemeClr val="dk1"/>
              </a:solidFill>
              <a:latin typeface="Calibri"/>
              <a:ea typeface="Calibri"/>
              <a:cs typeface="Calibri"/>
              <a:sym typeface="Calibri"/>
            </a:endParaRPr>
          </a:p>
        </p:txBody>
      </p:sp>
      <p:pic>
        <p:nvPicPr>
          <p:cNvPr id="1536" name="Google Shape;1536;g25eaea65f9a_0_118"/>
          <p:cNvPicPr preferRelativeResize="0"/>
          <p:nvPr/>
        </p:nvPicPr>
        <p:blipFill>
          <a:blip r:embed="rId3">
            <a:alphaModFix/>
          </a:blip>
          <a:stretch>
            <a:fillRect/>
          </a:stretch>
        </p:blipFill>
        <p:spPr>
          <a:xfrm>
            <a:off x="455925" y="1045325"/>
            <a:ext cx="7501325" cy="2916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0"/>
        <p:cNvGrpSpPr/>
        <p:nvPr/>
      </p:nvGrpSpPr>
      <p:grpSpPr>
        <a:xfrm>
          <a:off x="0" y="0"/>
          <a:ext cx="0" cy="0"/>
          <a:chOff x="0" y="0"/>
          <a:chExt cx="0" cy="0"/>
        </a:xfrm>
      </p:grpSpPr>
      <p:sp>
        <p:nvSpPr>
          <p:cNvPr id="1541" name="Google Shape;1541;g25eaea65f9a_0_12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42" name="Google Shape;1542;g25eaea65f9a_0_125"/>
          <p:cNvSpPr txBox="1"/>
          <p:nvPr/>
        </p:nvSpPr>
        <p:spPr>
          <a:xfrm>
            <a:off x="324650" y="246125"/>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Assign Warehouse Door to Yard bin </a:t>
            </a:r>
            <a:r>
              <a:rPr lang="en" sz="1600" b="1">
                <a:solidFill>
                  <a:schemeClr val="dk1"/>
                </a:solidFill>
                <a:latin typeface="Calibri"/>
                <a:ea typeface="Calibri"/>
                <a:cs typeface="Calibri"/>
                <a:sym typeface="Calibri"/>
              </a:rPr>
              <a:t>- /scwm/ym_door_bin</a:t>
            </a:r>
            <a:endParaRPr sz="1600" b="1">
              <a:solidFill>
                <a:schemeClr val="dk1"/>
              </a:solidFill>
              <a:latin typeface="Calibri"/>
              <a:ea typeface="Calibri"/>
              <a:cs typeface="Calibri"/>
              <a:sym typeface="Calibri"/>
            </a:endParaRPr>
          </a:p>
        </p:txBody>
      </p:sp>
      <p:pic>
        <p:nvPicPr>
          <p:cNvPr id="1543" name="Google Shape;1543;g25eaea65f9a_0_125"/>
          <p:cNvPicPr preferRelativeResize="0"/>
          <p:nvPr/>
        </p:nvPicPr>
        <p:blipFill>
          <a:blip r:embed="rId3">
            <a:alphaModFix/>
          </a:blip>
          <a:stretch>
            <a:fillRect/>
          </a:stretch>
        </p:blipFill>
        <p:spPr>
          <a:xfrm>
            <a:off x="413188" y="769575"/>
            <a:ext cx="7534125" cy="264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5"/>
          <p:cNvSpPr txBox="1">
            <a:spLocks noGrp="1"/>
          </p:cNvSpPr>
          <p:nvPr>
            <p:ph type="title" idx="4294967295"/>
          </p:nvPr>
        </p:nvSpPr>
        <p:spPr>
          <a:xfrm>
            <a:off x="416540" y="467081"/>
            <a:ext cx="7652700" cy="5334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chemeClr val="lt1"/>
              </a:buClr>
              <a:buSzPts val="2100"/>
              <a:buFont typeface="Cambria"/>
              <a:buNone/>
            </a:pPr>
            <a:r>
              <a:rPr lang="en" sz="2400" b="1">
                <a:solidFill>
                  <a:schemeClr val="lt1"/>
                </a:solidFill>
                <a:latin typeface="Cambria"/>
                <a:ea typeface="Cambria"/>
                <a:cs typeface="Cambria"/>
                <a:sym typeface="Cambria"/>
              </a:rPr>
              <a:t>Yard Management</a:t>
            </a:r>
            <a:endParaRPr sz="2400" b="1">
              <a:solidFill>
                <a:schemeClr val="lt1"/>
              </a:solidFill>
              <a:latin typeface="Cambria"/>
              <a:ea typeface="Cambria"/>
              <a:cs typeface="Cambria"/>
              <a:sym typeface="Cambria"/>
            </a:endParaRPr>
          </a:p>
          <a:p>
            <a:pPr marL="0" lvl="0" indent="0" algn="l" rtl="0">
              <a:lnSpc>
                <a:spcPct val="100000"/>
              </a:lnSpc>
              <a:spcBef>
                <a:spcPts val="0"/>
              </a:spcBef>
              <a:spcAft>
                <a:spcPts val="0"/>
              </a:spcAft>
              <a:buClr>
                <a:schemeClr val="lt1"/>
              </a:buClr>
              <a:buSzPts val="2100"/>
              <a:buFont typeface="Cambria"/>
              <a:buNone/>
            </a:pPr>
            <a:endParaRPr sz="2400" b="1">
              <a:solidFill>
                <a:schemeClr val="lt1"/>
              </a:solidFill>
              <a:latin typeface="Cambria"/>
              <a:ea typeface="Cambria"/>
              <a:cs typeface="Cambria"/>
              <a:sym typeface="Cambria"/>
            </a:endParaRPr>
          </a:p>
        </p:txBody>
      </p:sp>
      <p:grpSp>
        <p:nvGrpSpPr>
          <p:cNvPr id="1346" name="Google Shape;1346;p25"/>
          <p:cNvGrpSpPr/>
          <p:nvPr/>
        </p:nvGrpSpPr>
        <p:grpSpPr>
          <a:xfrm>
            <a:off x="5486139" y="2438816"/>
            <a:ext cx="3078897" cy="376019"/>
            <a:chOff x="2533260" y="2831679"/>
            <a:chExt cx="3283303" cy="383079"/>
          </a:xfrm>
        </p:grpSpPr>
        <p:sp>
          <p:nvSpPr>
            <p:cNvPr id="1347" name="Google Shape;1347;p25"/>
            <p:cNvSpPr txBox="1"/>
            <p:nvPr/>
          </p:nvSpPr>
          <p:spPr>
            <a:xfrm>
              <a:off x="3218950" y="2831679"/>
              <a:ext cx="2597613" cy="36795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rgbClr val="262626"/>
                </a:solidFill>
                <a:latin typeface="Quattrocento Sans"/>
                <a:ea typeface="Quattrocento Sans"/>
                <a:cs typeface="Quattrocento Sans"/>
                <a:sym typeface="Quattrocento Sans"/>
              </a:endParaRPr>
            </a:p>
          </p:txBody>
        </p:sp>
        <p:sp>
          <p:nvSpPr>
            <p:cNvPr id="1348" name="Google Shape;1348;p25"/>
            <p:cNvSpPr txBox="1"/>
            <p:nvPr/>
          </p:nvSpPr>
          <p:spPr>
            <a:xfrm>
              <a:off x="2533260" y="2977133"/>
              <a:ext cx="2614023" cy="2376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Quattrocento Sans"/>
                <a:ea typeface="Quattrocento Sans"/>
                <a:cs typeface="Quattrocento Sans"/>
                <a:sym typeface="Quattrocento Sans"/>
              </a:endParaRPr>
            </a:p>
          </p:txBody>
        </p:sp>
      </p:grpSp>
      <p:sp>
        <p:nvSpPr>
          <p:cNvPr id="1349" name="Google Shape;1349;p25"/>
          <p:cNvSpPr txBox="1"/>
          <p:nvPr/>
        </p:nvSpPr>
        <p:spPr>
          <a:xfrm>
            <a:off x="6082758" y="3272541"/>
            <a:ext cx="2451284"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0" name="Google Shape;1350;p25"/>
          <p:cNvSpPr txBox="1"/>
          <p:nvPr/>
        </p:nvSpPr>
        <p:spPr>
          <a:xfrm>
            <a:off x="544947" y="3182838"/>
            <a:ext cx="4905900" cy="233100"/>
          </a:xfrm>
          <a:prstGeom prst="rect">
            <a:avLst/>
          </a:prstGeom>
          <a:noFill/>
          <a:ln>
            <a:noFill/>
          </a:ln>
        </p:spPr>
        <p:txBody>
          <a:bodyPr spcFirstLastPara="1" wrap="square" lIns="0" tIns="0" rIns="0" bIns="0" anchor="b" anchorCtr="0">
            <a:noAutofit/>
          </a:bodyPr>
          <a:lstStyle/>
          <a:p>
            <a:pPr marL="340360" marR="0" lvl="0" indent="-196849" algn="l" rtl="0">
              <a:lnSpc>
                <a:spcPct val="150000"/>
              </a:lnSpc>
              <a:spcBef>
                <a:spcPts val="0"/>
              </a:spcBef>
              <a:spcAft>
                <a:spcPts val="0"/>
              </a:spcAft>
              <a:buClr>
                <a:schemeClr val="dk1"/>
              </a:buClr>
              <a:buSzPts val="1400"/>
              <a:buFont typeface="Arial"/>
              <a:buNone/>
            </a:pPr>
            <a:endParaRPr sz="1800" b="0" i="0" u="none" strike="noStrike" cap="none">
              <a:solidFill>
                <a:schemeClr val="lt1"/>
              </a:solidFill>
              <a:latin typeface="Calibri"/>
              <a:ea typeface="Calibri"/>
              <a:cs typeface="Calibri"/>
              <a:sym typeface="Calibri"/>
            </a:endParaRPr>
          </a:p>
        </p:txBody>
      </p:sp>
      <p:sp>
        <p:nvSpPr>
          <p:cNvPr id="1351" name="Google Shape;1351;p25"/>
          <p:cNvSpPr txBox="1"/>
          <p:nvPr/>
        </p:nvSpPr>
        <p:spPr>
          <a:xfrm>
            <a:off x="3684537" y="2705621"/>
            <a:ext cx="1700859"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2" name="Google Shape;1352;p25"/>
          <p:cNvSpPr txBox="1"/>
          <p:nvPr/>
        </p:nvSpPr>
        <p:spPr>
          <a:xfrm>
            <a:off x="3654491" y="3973567"/>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E25C20"/>
              </a:solidFill>
              <a:latin typeface="Quattrocento Sans"/>
              <a:ea typeface="Quattrocento Sans"/>
              <a:cs typeface="Quattrocento Sans"/>
              <a:sym typeface="Quattrocento Sans"/>
            </a:endParaRPr>
          </a:p>
        </p:txBody>
      </p:sp>
      <p:sp>
        <p:nvSpPr>
          <p:cNvPr id="1353" name="Google Shape;1353;p25"/>
          <p:cNvSpPr txBox="1"/>
          <p:nvPr/>
        </p:nvSpPr>
        <p:spPr>
          <a:xfrm>
            <a:off x="6005642" y="2109463"/>
            <a:ext cx="2451284" cy="23324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Quattrocento Sans"/>
              <a:ea typeface="Quattrocento Sans"/>
              <a:cs typeface="Quattrocento Sans"/>
              <a:sym typeface="Quattrocento Sans"/>
            </a:endParaRPr>
          </a:p>
        </p:txBody>
      </p:sp>
      <p:sp>
        <p:nvSpPr>
          <p:cNvPr id="1354" name="Google Shape;1354;p25"/>
          <p:cNvSpPr txBox="1"/>
          <p:nvPr/>
        </p:nvSpPr>
        <p:spPr>
          <a:xfrm>
            <a:off x="342725" y="741650"/>
            <a:ext cx="8369100" cy="2277900"/>
          </a:xfrm>
          <a:prstGeom prst="rect">
            <a:avLst/>
          </a:prstGeom>
          <a:noFill/>
          <a:ln>
            <a:noFill/>
          </a:ln>
        </p:spPr>
        <p:txBody>
          <a:bodyPr spcFirstLastPara="1" wrap="square" lIns="91425" tIns="91425" rIns="91425" bIns="91425" anchor="b" anchorCtr="0">
            <a:spAutoFit/>
          </a:bodyPr>
          <a:lstStyle/>
          <a:p>
            <a:pPr marL="0" marR="0" lvl="0" indent="0" algn="l" rtl="0">
              <a:lnSpc>
                <a:spcPct val="150000"/>
              </a:lnSpc>
              <a:spcBef>
                <a:spcPts val="0"/>
              </a:spcBef>
              <a:spcAft>
                <a:spcPts val="0"/>
              </a:spcAft>
              <a:buClr>
                <a:srgbClr val="000000"/>
              </a:buClr>
              <a:buSzPts val="1600"/>
              <a:buFont typeface="Arial"/>
              <a:buNone/>
            </a:pPr>
            <a:r>
              <a:rPr lang="en" sz="1600" b="0" i="0" u="none" strike="noStrike" cap="none">
                <a:solidFill>
                  <a:schemeClr val="lt1"/>
                </a:solidFill>
                <a:latin typeface="Calibri"/>
                <a:ea typeface="Calibri"/>
                <a:cs typeface="Calibri"/>
                <a:sym typeface="Calibri"/>
              </a:rPr>
              <a:t>Storage type &amp; storage section for Yard, Yard setup, Define Checkpoints, Staging areas &amp; Door determination group to door</a:t>
            </a:r>
            <a:endParaRPr sz="1600" b="0" i="0" u="none" strike="noStrike" cap="none">
              <a:solidFill>
                <a:schemeClr val="lt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600"/>
              <a:buFont typeface="Arial"/>
              <a:buNone/>
            </a:pPr>
            <a:r>
              <a:rPr lang="en" sz="1600" b="0" i="0" u="none" strike="noStrike" cap="none">
                <a:solidFill>
                  <a:schemeClr val="lt1"/>
                </a:solidFill>
                <a:latin typeface="Calibri"/>
                <a:ea typeface="Calibri"/>
                <a:cs typeface="Calibri"/>
                <a:sym typeface="Calibri"/>
              </a:rPr>
              <a:t>Define Doors, Assign Staging area to Doors, Control parameters for Forming Vehicle, Number range for Transportation unit</a:t>
            </a:r>
            <a:endParaRPr sz="1600" b="0" i="0" u="none" strike="noStrike" cap="none">
              <a:solidFill>
                <a:schemeClr val="lt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600"/>
              <a:buFont typeface="Arial"/>
              <a:buNone/>
            </a:pPr>
            <a:r>
              <a:rPr lang="en" sz="1600" b="0" i="0" u="none" strike="noStrike" cap="none">
                <a:solidFill>
                  <a:schemeClr val="lt1"/>
                </a:solidFill>
                <a:latin typeface="Calibri"/>
                <a:ea typeface="Calibri"/>
                <a:cs typeface="Calibri"/>
                <a:sym typeface="Calibri"/>
              </a:rPr>
              <a:t>Testing of end to end Inbound process with integration of Yard Management</a:t>
            </a:r>
            <a:endParaRPr sz="1600" b="0" i="0" u="none" strike="noStrike" cap="none">
              <a:solidFill>
                <a:schemeClr val="lt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28680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7"/>
        <p:cNvGrpSpPr/>
        <p:nvPr/>
      </p:nvGrpSpPr>
      <p:grpSpPr>
        <a:xfrm>
          <a:off x="0" y="0"/>
          <a:ext cx="0" cy="0"/>
          <a:chOff x="0" y="0"/>
          <a:chExt cx="0" cy="0"/>
        </a:xfrm>
      </p:grpSpPr>
      <p:sp>
        <p:nvSpPr>
          <p:cNvPr id="1548" name="Google Shape;1548;g25eaea65f9a_0_13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49" name="Google Shape;1549;g25eaea65f9a_0_136"/>
          <p:cNvSpPr txBox="1"/>
          <p:nvPr/>
        </p:nvSpPr>
        <p:spPr>
          <a:xfrm>
            <a:off x="324650" y="246125"/>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Assign Checkpoints to Storage bins - /SCWM/YM_CHKPT_BIN</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pic>
        <p:nvPicPr>
          <p:cNvPr id="1550" name="Google Shape;1550;g25eaea65f9a_0_136"/>
          <p:cNvPicPr preferRelativeResize="0"/>
          <p:nvPr/>
        </p:nvPicPr>
        <p:blipFill>
          <a:blip r:embed="rId3">
            <a:alphaModFix/>
          </a:blip>
          <a:stretch>
            <a:fillRect/>
          </a:stretch>
        </p:blipFill>
        <p:spPr>
          <a:xfrm>
            <a:off x="414875" y="779375"/>
            <a:ext cx="7550575" cy="3010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4"/>
        <p:cNvGrpSpPr/>
        <p:nvPr/>
      </p:nvGrpSpPr>
      <p:grpSpPr>
        <a:xfrm>
          <a:off x="0" y="0"/>
          <a:ext cx="0" cy="0"/>
          <a:chOff x="0" y="0"/>
          <a:chExt cx="0" cy="0"/>
        </a:xfrm>
      </p:grpSpPr>
      <p:sp>
        <p:nvSpPr>
          <p:cNvPr id="1555" name="Google Shape;1555;g25eaea65f9a_0_142"/>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56" name="Google Shape;1556;g25eaea65f9a_0_142"/>
          <p:cNvSpPr txBox="1"/>
          <p:nvPr/>
        </p:nvSpPr>
        <p:spPr>
          <a:xfrm>
            <a:off x="324650" y="246125"/>
            <a:ext cx="7711200" cy="11346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Staging area Determination by SADG</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0"/>
              </a:spcAft>
              <a:buNone/>
            </a:pPr>
            <a:r>
              <a:rPr lang="en">
                <a:solidFill>
                  <a:schemeClr val="dk1"/>
                </a:solidFill>
                <a:latin typeface="Calibri"/>
                <a:ea typeface="Calibri"/>
                <a:cs typeface="Calibri"/>
                <a:sym typeface="Calibri"/>
              </a:rPr>
              <a:t>Tcode - /scwm/stadet_in</a:t>
            </a:r>
            <a:endParaRPr>
              <a:solidFill>
                <a:schemeClr val="dk1"/>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pic>
        <p:nvPicPr>
          <p:cNvPr id="1557" name="Google Shape;1557;g25eaea65f9a_0_142"/>
          <p:cNvPicPr preferRelativeResize="0"/>
          <p:nvPr/>
        </p:nvPicPr>
        <p:blipFill>
          <a:blip r:embed="rId3">
            <a:alphaModFix/>
          </a:blip>
          <a:stretch>
            <a:fillRect/>
          </a:stretch>
        </p:blipFill>
        <p:spPr>
          <a:xfrm>
            <a:off x="439525" y="1131175"/>
            <a:ext cx="7711200" cy="2847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1"/>
        <p:cNvGrpSpPr/>
        <p:nvPr/>
      </p:nvGrpSpPr>
      <p:grpSpPr>
        <a:xfrm>
          <a:off x="0" y="0"/>
          <a:ext cx="0" cy="0"/>
          <a:chOff x="0" y="0"/>
          <a:chExt cx="0" cy="0"/>
        </a:xfrm>
      </p:grpSpPr>
      <p:sp>
        <p:nvSpPr>
          <p:cNvPr id="1562" name="Google Shape;1562;g25eaea65f9a_0_152"/>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63" name="Google Shape;1563;g25eaea65f9a_0_152"/>
          <p:cNvSpPr txBox="1"/>
          <p:nvPr/>
        </p:nvSpPr>
        <p:spPr>
          <a:xfrm>
            <a:off x="324650" y="246125"/>
            <a:ext cx="7711200" cy="927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2000" b="1">
                <a:solidFill>
                  <a:srgbClr val="0070C0"/>
                </a:solidFill>
                <a:latin typeface="Calibri"/>
                <a:ea typeface="Calibri"/>
                <a:cs typeface="Calibri"/>
                <a:sym typeface="Calibri"/>
              </a:rPr>
              <a:t>Test Case </a:t>
            </a:r>
            <a:endParaRPr sz="20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2000" b="1">
              <a:solidFill>
                <a:srgbClr val="0070C0"/>
              </a:solidFill>
              <a:latin typeface="Calibri"/>
              <a:ea typeface="Calibri"/>
              <a:cs typeface="Calibri"/>
              <a:sym typeface="Calibri"/>
            </a:endParaRPr>
          </a:p>
        </p:txBody>
      </p:sp>
      <p:sp>
        <p:nvSpPr>
          <p:cNvPr id="1564" name="Google Shape;1564;g25eaea65f9a_0_152"/>
          <p:cNvSpPr txBox="1"/>
          <p:nvPr/>
        </p:nvSpPr>
        <p:spPr>
          <a:xfrm>
            <a:off x="196925" y="598825"/>
            <a:ext cx="69072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Create TU - /scwm/tu</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Assign IBD &amp; Door to TU</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Arrival at Check Point - /scwm/cico</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If All Doors are engaged, Create WT to Move from Checkpoint to Parking bin - /scwm/ymove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Create WT to Move from Parking bin to Door  (Docked at Door) - /scwm/ymove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Goods receipt in IBD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Unloading Task Creation &amp; Confirmation</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Check IBD status - Unloading will be completed!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Create a WT to Move TU back to Checkpoint - /scwm/ymove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Departure from Checkpoint - /scwm/cico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Complete your Putaway Tasks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8"/>
        <p:cNvGrpSpPr/>
        <p:nvPr/>
      </p:nvGrpSpPr>
      <p:grpSpPr>
        <a:xfrm>
          <a:off x="0" y="0"/>
          <a:ext cx="0" cy="0"/>
          <a:chOff x="0" y="0"/>
          <a:chExt cx="0" cy="0"/>
        </a:xfrm>
      </p:grpSpPr>
      <p:sp>
        <p:nvSpPr>
          <p:cNvPr id="1569" name="Google Shape;1569;g25eaea65f9a_0_15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70" name="Google Shape;1570;g25eaea65f9a_0_158"/>
          <p:cNvSpPr txBox="1"/>
          <p:nvPr/>
        </p:nvSpPr>
        <p:spPr>
          <a:xfrm>
            <a:off x="324650" y="246125"/>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600" b="1">
                <a:solidFill>
                  <a:srgbClr val="0070C0"/>
                </a:solidFill>
                <a:latin typeface="Calibri"/>
                <a:ea typeface="Calibri"/>
                <a:cs typeface="Calibri"/>
                <a:sym typeface="Calibri"/>
              </a:rPr>
              <a:t>Create IBD </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pic>
        <p:nvPicPr>
          <p:cNvPr id="1571" name="Google Shape;1571;g25eaea65f9a_0_158"/>
          <p:cNvPicPr preferRelativeResize="0"/>
          <p:nvPr/>
        </p:nvPicPr>
        <p:blipFill>
          <a:blip r:embed="rId3">
            <a:alphaModFix/>
          </a:blip>
          <a:stretch>
            <a:fillRect/>
          </a:stretch>
        </p:blipFill>
        <p:spPr>
          <a:xfrm>
            <a:off x="398500" y="754750"/>
            <a:ext cx="7637350" cy="2943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5"/>
        <p:cNvGrpSpPr/>
        <p:nvPr/>
      </p:nvGrpSpPr>
      <p:grpSpPr>
        <a:xfrm>
          <a:off x="0" y="0"/>
          <a:ext cx="0" cy="0"/>
          <a:chOff x="0" y="0"/>
          <a:chExt cx="0" cy="0"/>
        </a:xfrm>
      </p:grpSpPr>
      <p:sp>
        <p:nvSpPr>
          <p:cNvPr id="1576" name="Google Shape;1576;g25eaea65f9a_0_16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77" name="Google Shape;1577;g25eaea65f9a_0_164"/>
          <p:cNvSpPr txBox="1"/>
          <p:nvPr/>
        </p:nvSpPr>
        <p:spPr>
          <a:xfrm>
            <a:off x="324650" y="246125"/>
            <a:ext cx="7711200" cy="1503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Create TU using tcode - /scwm/tu</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0"/>
              </a:spcAft>
              <a:buNone/>
            </a:pPr>
            <a:r>
              <a:rPr lang="en" b="1">
                <a:solidFill>
                  <a:schemeClr val="dk1"/>
                </a:solidFill>
                <a:latin typeface="Calibri"/>
                <a:ea typeface="Calibri"/>
                <a:cs typeface="Calibri"/>
                <a:sym typeface="Calibri"/>
              </a:rPr>
              <a:t>Assign Inbound delivery to TU</a:t>
            </a:r>
            <a:endParaRPr b="1">
              <a:solidFill>
                <a:schemeClr val="dk1"/>
              </a:solidFill>
              <a:latin typeface="Calibri"/>
              <a:ea typeface="Calibri"/>
              <a:cs typeface="Calibri"/>
              <a:sym typeface="Calibri"/>
            </a:endParaRPr>
          </a:p>
          <a:p>
            <a:pPr marL="0" lvl="0" indent="0" algn="l" rtl="0">
              <a:lnSpc>
                <a:spcPct val="107916"/>
              </a:lnSpc>
              <a:spcBef>
                <a:spcPts val="800"/>
              </a:spcBef>
              <a:spcAft>
                <a:spcPts val="0"/>
              </a:spcAft>
              <a:buNone/>
            </a:pP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pic>
        <p:nvPicPr>
          <p:cNvPr id="1578" name="Google Shape;1578;g25eaea65f9a_0_164"/>
          <p:cNvPicPr preferRelativeResize="0"/>
          <p:nvPr/>
        </p:nvPicPr>
        <p:blipFill>
          <a:blip r:embed="rId3">
            <a:alphaModFix/>
          </a:blip>
          <a:stretch>
            <a:fillRect/>
          </a:stretch>
        </p:blipFill>
        <p:spPr>
          <a:xfrm>
            <a:off x="423125" y="1089400"/>
            <a:ext cx="3941050" cy="2946650"/>
          </a:xfrm>
          <a:prstGeom prst="rect">
            <a:avLst/>
          </a:prstGeom>
          <a:noFill/>
          <a:ln>
            <a:noFill/>
          </a:ln>
        </p:spPr>
      </p:pic>
      <p:pic>
        <p:nvPicPr>
          <p:cNvPr id="1579" name="Google Shape;1579;g25eaea65f9a_0_164"/>
          <p:cNvPicPr preferRelativeResize="0"/>
          <p:nvPr/>
        </p:nvPicPr>
        <p:blipFill>
          <a:blip r:embed="rId4">
            <a:alphaModFix/>
          </a:blip>
          <a:stretch>
            <a:fillRect/>
          </a:stretch>
        </p:blipFill>
        <p:spPr>
          <a:xfrm>
            <a:off x="4565825" y="1089400"/>
            <a:ext cx="3941050" cy="2946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3"/>
        <p:cNvGrpSpPr/>
        <p:nvPr/>
      </p:nvGrpSpPr>
      <p:grpSpPr>
        <a:xfrm>
          <a:off x="0" y="0"/>
          <a:ext cx="0" cy="0"/>
          <a:chOff x="0" y="0"/>
          <a:chExt cx="0" cy="0"/>
        </a:xfrm>
      </p:grpSpPr>
      <p:sp>
        <p:nvSpPr>
          <p:cNvPr id="1584" name="Google Shape;1584;g25eaea65f9a_0_17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85" name="Google Shape;1585;g25eaea65f9a_0_177"/>
          <p:cNvSpPr txBox="1"/>
          <p:nvPr/>
        </p:nvSpPr>
        <p:spPr>
          <a:xfrm>
            <a:off x="324650" y="246125"/>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mbria"/>
                <a:ea typeface="Cambria"/>
                <a:cs typeface="Cambria"/>
                <a:sym typeface="Cambria"/>
              </a:rPr>
              <a:t>Assign Door </a:t>
            </a:r>
            <a:endParaRPr sz="1600" b="1">
              <a:solidFill>
                <a:srgbClr val="0070C0"/>
              </a:solidFill>
              <a:latin typeface="Cambria"/>
              <a:ea typeface="Cambria"/>
              <a:cs typeface="Cambria"/>
              <a:sym typeface="Cambria"/>
            </a:endParaRPr>
          </a:p>
          <a:p>
            <a:pPr marL="0" lvl="0" indent="0" algn="l" rtl="0">
              <a:lnSpc>
                <a:spcPct val="107916"/>
              </a:lnSpc>
              <a:spcBef>
                <a:spcPts val="800"/>
              </a:spcBef>
              <a:spcAft>
                <a:spcPts val="800"/>
              </a:spcAft>
              <a:buNone/>
            </a:pPr>
            <a:endParaRPr sz="1600" b="1">
              <a:solidFill>
                <a:srgbClr val="0070C0"/>
              </a:solidFill>
              <a:latin typeface="Cambria"/>
              <a:ea typeface="Cambria"/>
              <a:cs typeface="Cambria"/>
              <a:sym typeface="Cambria"/>
            </a:endParaRPr>
          </a:p>
        </p:txBody>
      </p:sp>
      <p:pic>
        <p:nvPicPr>
          <p:cNvPr id="1586" name="Google Shape;1586;g25eaea65f9a_0_177"/>
          <p:cNvPicPr preferRelativeResize="0"/>
          <p:nvPr/>
        </p:nvPicPr>
        <p:blipFill>
          <a:blip r:embed="rId3">
            <a:alphaModFix/>
          </a:blip>
          <a:stretch>
            <a:fillRect/>
          </a:stretch>
        </p:blipFill>
        <p:spPr>
          <a:xfrm>
            <a:off x="357475" y="721925"/>
            <a:ext cx="7711200" cy="3371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0"/>
        <p:cNvGrpSpPr/>
        <p:nvPr/>
      </p:nvGrpSpPr>
      <p:grpSpPr>
        <a:xfrm>
          <a:off x="0" y="0"/>
          <a:ext cx="0" cy="0"/>
          <a:chOff x="0" y="0"/>
          <a:chExt cx="0" cy="0"/>
        </a:xfrm>
      </p:grpSpPr>
      <p:sp>
        <p:nvSpPr>
          <p:cNvPr id="1591" name="Google Shape;1591;g25eaea65f9a_0_18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92" name="Google Shape;1592;g25eaea65f9a_0_184"/>
          <p:cNvSpPr txBox="1"/>
          <p:nvPr/>
        </p:nvSpPr>
        <p:spPr>
          <a:xfrm>
            <a:off x="324650" y="246125"/>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Arrival at Check Point - /scwm/cico</a:t>
            </a:r>
            <a:endParaRPr sz="1600" b="1">
              <a:solidFill>
                <a:srgbClr val="0070C0"/>
              </a:solidFill>
              <a:latin typeface="Calibri"/>
              <a:ea typeface="Calibri"/>
              <a:cs typeface="Calibri"/>
              <a:sym typeface="Calibri"/>
            </a:endParaRPr>
          </a:p>
        </p:txBody>
      </p:sp>
      <p:pic>
        <p:nvPicPr>
          <p:cNvPr id="1593" name="Google Shape;1593;g25eaea65f9a_0_184"/>
          <p:cNvPicPr preferRelativeResize="0"/>
          <p:nvPr/>
        </p:nvPicPr>
        <p:blipFill>
          <a:blip r:embed="rId3">
            <a:alphaModFix/>
          </a:blip>
          <a:stretch>
            <a:fillRect/>
          </a:stretch>
        </p:blipFill>
        <p:spPr>
          <a:xfrm>
            <a:off x="390300" y="780425"/>
            <a:ext cx="7517725" cy="2124075"/>
          </a:xfrm>
          <a:prstGeom prst="rect">
            <a:avLst/>
          </a:prstGeom>
          <a:noFill/>
          <a:ln>
            <a:noFill/>
          </a:ln>
        </p:spPr>
      </p:pic>
      <p:sp>
        <p:nvSpPr>
          <p:cNvPr id="1594" name="Google Shape;1594;g25eaea65f9a_0_184"/>
          <p:cNvSpPr txBox="1"/>
          <p:nvPr/>
        </p:nvSpPr>
        <p:spPr>
          <a:xfrm>
            <a:off x="82075" y="3007700"/>
            <a:ext cx="7891500" cy="384900"/>
          </a:xfrm>
          <a:prstGeom prst="rect">
            <a:avLst/>
          </a:prstGeom>
          <a:noFill/>
          <a:ln>
            <a:noFill/>
          </a:ln>
        </p:spPr>
        <p:txBody>
          <a:bodyPr spcFirstLastPara="1" wrap="square" lIns="91425" tIns="91425" rIns="91425" bIns="91425" anchor="t" anchorCtr="0">
            <a:spAutoFit/>
          </a:bodyPr>
          <a:lstStyle/>
          <a:p>
            <a:pPr marL="457200" lvl="0" indent="-311150" algn="l" rtl="0">
              <a:lnSpc>
                <a:spcPct val="107916"/>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Status changed to “Active” and IBD Transit status changed to “Registered in Yard”</a:t>
            </a:r>
            <a:endParaRPr sz="13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8"/>
        <p:cNvGrpSpPr/>
        <p:nvPr/>
      </p:nvGrpSpPr>
      <p:grpSpPr>
        <a:xfrm>
          <a:off x="0" y="0"/>
          <a:ext cx="0" cy="0"/>
          <a:chOff x="0" y="0"/>
          <a:chExt cx="0" cy="0"/>
        </a:xfrm>
      </p:grpSpPr>
      <p:sp>
        <p:nvSpPr>
          <p:cNvPr id="1599" name="Google Shape;1599;g25eaea65f9a_0_19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600" name="Google Shape;1600;g25eaea65f9a_0_197"/>
          <p:cNvSpPr txBox="1"/>
          <p:nvPr/>
        </p:nvSpPr>
        <p:spPr>
          <a:xfrm>
            <a:off x="324650" y="246125"/>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If All Doors are engaged, Create WT to Move from Checkpoint to Parking bin -</a:t>
            </a:r>
            <a:endParaRPr sz="1600" b="1">
              <a:solidFill>
                <a:srgbClr val="0070C0"/>
              </a:solidFill>
              <a:latin typeface="Calibri"/>
              <a:ea typeface="Calibri"/>
              <a:cs typeface="Calibri"/>
              <a:sym typeface="Calibri"/>
            </a:endParaRPr>
          </a:p>
        </p:txBody>
      </p:sp>
      <p:sp>
        <p:nvSpPr>
          <p:cNvPr id="1601" name="Google Shape;1601;g25eaea65f9a_0_197"/>
          <p:cNvSpPr txBox="1"/>
          <p:nvPr/>
        </p:nvSpPr>
        <p:spPr>
          <a:xfrm>
            <a:off x="393750" y="525025"/>
            <a:ext cx="4725000" cy="735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 b="1">
                <a:solidFill>
                  <a:schemeClr val="dk1"/>
                </a:solidFill>
                <a:latin typeface="Calibri"/>
                <a:ea typeface="Calibri"/>
                <a:cs typeface="Calibri"/>
                <a:sym typeface="Calibri"/>
              </a:rPr>
              <a:t>/scwm/ymove</a:t>
            </a:r>
            <a:endParaRPr b="1">
              <a:solidFill>
                <a:schemeClr val="dk1"/>
              </a:solidFill>
              <a:latin typeface="Calibri"/>
              <a:ea typeface="Calibri"/>
              <a:cs typeface="Calibri"/>
              <a:sym typeface="Calibri"/>
            </a:endParaRPr>
          </a:p>
          <a:p>
            <a:pPr marL="0" lvl="0" indent="0" algn="l" rtl="0">
              <a:spcBef>
                <a:spcPts val="800"/>
              </a:spcBef>
              <a:spcAft>
                <a:spcPts val="0"/>
              </a:spcAft>
              <a:buNone/>
            </a:pPr>
            <a:endParaRPr b="1">
              <a:latin typeface="Quattrocento Sans"/>
              <a:ea typeface="Quattrocento Sans"/>
              <a:cs typeface="Quattrocento Sans"/>
              <a:sym typeface="Quattrocento Sans"/>
            </a:endParaRPr>
          </a:p>
        </p:txBody>
      </p:sp>
      <p:pic>
        <p:nvPicPr>
          <p:cNvPr id="1602" name="Google Shape;1602;g25eaea65f9a_0_197"/>
          <p:cNvPicPr preferRelativeResize="0"/>
          <p:nvPr/>
        </p:nvPicPr>
        <p:blipFill>
          <a:blip r:embed="rId3">
            <a:alphaModFix/>
          </a:blip>
          <a:stretch>
            <a:fillRect/>
          </a:stretch>
        </p:blipFill>
        <p:spPr>
          <a:xfrm>
            <a:off x="324650" y="1023950"/>
            <a:ext cx="7711200" cy="3095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6"/>
        <p:cNvGrpSpPr/>
        <p:nvPr/>
      </p:nvGrpSpPr>
      <p:grpSpPr>
        <a:xfrm>
          <a:off x="0" y="0"/>
          <a:ext cx="0" cy="0"/>
          <a:chOff x="0" y="0"/>
          <a:chExt cx="0" cy="0"/>
        </a:xfrm>
      </p:grpSpPr>
      <p:sp>
        <p:nvSpPr>
          <p:cNvPr id="1607" name="Google Shape;1607;g25eaea65f9a_0_20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608" name="Google Shape;1608;g25eaea65f9a_0_207"/>
          <p:cNvSpPr txBox="1"/>
          <p:nvPr/>
        </p:nvSpPr>
        <p:spPr>
          <a:xfrm>
            <a:off x="324650" y="-114825"/>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r>
              <a:rPr lang="en" sz="1600" b="1">
                <a:solidFill>
                  <a:srgbClr val="0070C0"/>
                </a:solidFill>
                <a:latin typeface="Calibri"/>
                <a:ea typeface="Calibri"/>
                <a:cs typeface="Calibri"/>
                <a:sym typeface="Calibri"/>
              </a:rPr>
              <a:t>Create Warehouse Task for unloading into GR-ZONE</a:t>
            </a:r>
            <a:endParaRPr sz="1600" b="1">
              <a:solidFill>
                <a:srgbClr val="0070C0"/>
              </a:solidFill>
              <a:latin typeface="Calibri"/>
              <a:ea typeface="Calibri"/>
              <a:cs typeface="Calibri"/>
              <a:sym typeface="Calibri"/>
            </a:endParaRPr>
          </a:p>
        </p:txBody>
      </p:sp>
      <p:sp>
        <p:nvSpPr>
          <p:cNvPr id="1609" name="Google Shape;1609;g25eaea65f9a_0_207"/>
          <p:cNvSpPr txBox="1"/>
          <p:nvPr/>
        </p:nvSpPr>
        <p:spPr>
          <a:xfrm>
            <a:off x="414900" y="574225"/>
            <a:ext cx="47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Quattrocento Sans"/>
                <a:ea typeface="Quattrocento Sans"/>
                <a:cs typeface="Quattrocento Sans"/>
                <a:sym typeface="Quattrocento Sans"/>
              </a:rPr>
              <a:t>IBD &gt; Follow on functions &gt; WT</a:t>
            </a:r>
            <a:endParaRPr b="1">
              <a:latin typeface="Quattrocento Sans"/>
              <a:ea typeface="Quattrocento Sans"/>
              <a:cs typeface="Quattrocento Sans"/>
              <a:sym typeface="Quattrocento Sans"/>
            </a:endParaRPr>
          </a:p>
        </p:txBody>
      </p:sp>
      <p:sp>
        <p:nvSpPr>
          <p:cNvPr id="1610" name="Google Shape;1610;g25eaea65f9a_0_207"/>
          <p:cNvSpPr txBox="1"/>
          <p:nvPr/>
        </p:nvSpPr>
        <p:spPr>
          <a:xfrm>
            <a:off x="414900" y="684375"/>
            <a:ext cx="8170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2 WTs will get created, 1st WT for Unloading into GR Zone and 2nd WT (Status B) for Moving from GR Zone to Final bin as per POSC config.</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Confirm the 1st WT &gt;&gt; 2nd WT status will updated B to Blank &gt;&gt; Confirm 2nd WT.</a:t>
            </a:r>
            <a:endParaRPr>
              <a:latin typeface="Calibri"/>
              <a:ea typeface="Calibri"/>
              <a:cs typeface="Calibri"/>
              <a:sym typeface="Calibri"/>
            </a:endParaRPr>
          </a:p>
        </p:txBody>
      </p:sp>
      <p:pic>
        <p:nvPicPr>
          <p:cNvPr id="1611" name="Google Shape;1611;g25eaea65f9a_0_207"/>
          <p:cNvPicPr preferRelativeResize="0"/>
          <p:nvPr/>
        </p:nvPicPr>
        <p:blipFill>
          <a:blip r:embed="rId3">
            <a:alphaModFix/>
          </a:blip>
          <a:stretch>
            <a:fillRect/>
          </a:stretch>
        </p:blipFill>
        <p:spPr>
          <a:xfrm>
            <a:off x="537975" y="1834250"/>
            <a:ext cx="7711200" cy="2286000"/>
          </a:xfrm>
          <a:prstGeom prst="rect">
            <a:avLst/>
          </a:prstGeom>
          <a:noFill/>
          <a:ln>
            <a:noFill/>
          </a:ln>
        </p:spPr>
      </p:pic>
      <p:sp>
        <p:nvSpPr>
          <p:cNvPr id="1612" name="Google Shape;1612;g25eaea65f9a_0_207"/>
          <p:cNvSpPr txBox="1"/>
          <p:nvPr/>
        </p:nvSpPr>
        <p:spPr>
          <a:xfrm>
            <a:off x="537975" y="4120250"/>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300">
                <a:solidFill>
                  <a:schemeClr val="dk1"/>
                </a:solidFill>
                <a:latin typeface="Calibri"/>
                <a:ea typeface="Calibri"/>
                <a:cs typeface="Calibri"/>
                <a:sym typeface="Calibri"/>
              </a:rPr>
              <a:t>Check Inbound Delivery Status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6"/>
        <p:cNvGrpSpPr/>
        <p:nvPr/>
      </p:nvGrpSpPr>
      <p:grpSpPr>
        <a:xfrm>
          <a:off x="0" y="0"/>
          <a:ext cx="0" cy="0"/>
          <a:chOff x="0" y="0"/>
          <a:chExt cx="0" cy="0"/>
        </a:xfrm>
      </p:grpSpPr>
      <p:sp>
        <p:nvSpPr>
          <p:cNvPr id="1617" name="Google Shape;1617;g25eaea65f9a_0_219"/>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618" name="Google Shape;1618;g25eaea65f9a_0_219"/>
          <p:cNvPicPr preferRelativeResize="0"/>
          <p:nvPr/>
        </p:nvPicPr>
        <p:blipFill>
          <a:blip r:embed="rId3">
            <a:alphaModFix/>
          </a:blip>
          <a:stretch>
            <a:fillRect/>
          </a:stretch>
        </p:blipFill>
        <p:spPr>
          <a:xfrm>
            <a:off x="300050" y="472300"/>
            <a:ext cx="7813050" cy="1581150"/>
          </a:xfrm>
          <a:prstGeom prst="rect">
            <a:avLst/>
          </a:prstGeom>
          <a:noFill/>
          <a:ln>
            <a:noFill/>
          </a:ln>
        </p:spPr>
      </p:pic>
      <p:sp>
        <p:nvSpPr>
          <p:cNvPr id="1619" name="Google Shape;1619;g25eaea65f9a_0_219"/>
          <p:cNvSpPr txBox="1"/>
          <p:nvPr/>
        </p:nvSpPr>
        <p:spPr>
          <a:xfrm>
            <a:off x="336200" y="2053450"/>
            <a:ext cx="777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Move the truck back to the checkpoint by creating a warehouse task using the t-code: </a:t>
            </a:r>
            <a:r>
              <a:rPr lang="en">
                <a:latin typeface="Calibri"/>
                <a:ea typeface="Calibri"/>
                <a:cs typeface="Calibri"/>
                <a:sym typeface="Calibri"/>
              </a:rPr>
              <a:t>/SCWM/YMOVE</a:t>
            </a:r>
            <a:endParaRPr>
              <a:latin typeface="Calibri"/>
              <a:ea typeface="Calibri"/>
              <a:cs typeface="Calibri"/>
              <a:sym typeface="Calibri"/>
            </a:endParaRPr>
          </a:p>
        </p:txBody>
      </p:sp>
      <p:pic>
        <p:nvPicPr>
          <p:cNvPr id="1620" name="Google Shape;1620;g25eaea65f9a_0_219"/>
          <p:cNvPicPr preferRelativeResize="0"/>
          <p:nvPr/>
        </p:nvPicPr>
        <p:blipFill>
          <a:blip r:embed="rId4">
            <a:alphaModFix/>
          </a:blip>
          <a:stretch>
            <a:fillRect/>
          </a:stretch>
        </p:blipFill>
        <p:spPr>
          <a:xfrm>
            <a:off x="398350" y="2453650"/>
            <a:ext cx="7583499" cy="213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8"/>
        <p:cNvGrpSpPr/>
        <p:nvPr/>
      </p:nvGrpSpPr>
      <p:grpSpPr>
        <a:xfrm>
          <a:off x="0" y="0"/>
          <a:ext cx="0" cy="0"/>
          <a:chOff x="0" y="0"/>
          <a:chExt cx="0" cy="0"/>
        </a:xfrm>
      </p:grpSpPr>
      <p:sp>
        <p:nvSpPr>
          <p:cNvPr id="1359" name="Google Shape;1359;p5"/>
          <p:cNvSpPr txBox="1">
            <a:spLocks noGrp="1"/>
          </p:cNvSpPr>
          <p:nvPr>
            <p:ph type="body" idx="1"/>
          </p:nvPr>
        </p:nvSpPr>
        <p:spPr>
          <a:xfrm>
            <a:off x="262500" y="802175"/>
            <a:ext cx="8736600" cy="3182700"/>
          </a:xfrm>
          <a:prstGeom prst="rect">
            <a:avLst/>
          </a:prstGeom>
          <a:noFill/>
          <a:ln>
            <a:noFill/>
          </a:ln>
        </p:spPr>
        <p:txBody>
          <a:bodyPr spcFirstLastPara="1" wrap="square" lIns="0" tIns="45700" rIns="0" bIns="45700" anchor="t" anchorCtr="0">
            <a:noAutofit/>
          </a:bodyPr>
          <a:lstStyle/>
          <a:p>
            <a:pPr marL="0" lvl="0" indent="0" algn="l" rtl="0">
              <a:lnSpc>
                <a:spcPct val="107916"/>
              </a:lnSpc>
              <a:spcBef>
                <a:spcPts val="0"/>
              </a:spcBef>
              <a:spcAft>
                <a:spcPts val="0"/>
              </a:spcAft>
              <a:buSzPts val="1100"/>
              <a:buNone/>
            </a:pPr>
            <a:r>
              <a:rPr lang="en" sz="1500">
                <a:latin typeface="Calibri"/>
                <a:ea typeface="Calibri"/>
                <a:cs typeface="Calibri"/>
                <a:sym typeface="Calibri"/>
              </a:rPr>
              <a:t>You use Yard Management to manage your yards. The yard is where you maintain vehicles and transportation units that arrive or depart.</a:t>
            </a:r>
            <a:endParaRPr sz="1500">
              <a:latin typeface="Calibri"/>
              <a:ea typeface="Calibri"/>
              <a:cs typeface="Calibri"/>
              <a:sym typeface="Calibri"/>
            </a:endParaRPr>
          </a:p>
          <a:p>
            <a:pPr marL="0" lvl="0" indent="0" algn="l" rtl="0">
              <a:lnSpc>
                <a:spcPct val="107916"/>
              </a:lnSpc>
              <a:spcBef>
                <a:spcPts val="800"/>
              </a:spcBef>
              <a:spcAft>
                <a:spcPts val="0"/>
              </a:spcAft>
              <a:buSzPts val="1100"/>
              <a:buNone/>
            </a:pPr>
            <a:r>
              <a:rPr lang="en" sz="1500">
                <a:latin typeface="Calibri"/>
                <a:ea typeface="Calibri"/>
                <a:cs typeface="Calibri"/>
                <a:sym typeface="Calibri"/>
              </a:rPr>
              <a:t>YM enables you to manage the following yard processes:</a:t>
            </a:r>
            <a:endParaRPr sz="1500">
              <a:latin typeface="Calibri"/>
              <a:ea typeface="Calibri"/>
              <a:cs typeface="Calibri"/>
              <a:sym typeface="Calibri"/>
            </a:endParaRPr>
          </a:p>
          <a:p>
            <a:pPr marL="457200" lvl="0" indent="-323850" algn="l" rtl="0">
              <a:lnSpc>
                <a:spcPct val="107916"/>
              </a:lnSpc>
              <a:spcBef>
                <a:spcPts val="800"/>
              </a:spcBef>
              <a:spcAft>
                <a:spcPts val="0"/>
              </a:spcAft>
              <a:buSzPts val="1500"/>
              <a:buFont typeface="Calibri"/>
              <a:buChar char="➔"/>
            </a:pPr>
            <a:r>
              <a:rPr lang="en" sz="1500">
                <a:latin typeface="Calibri"/>
                <a:ea typeface="Calibri"/>
                <a:cs typeface="Calibri"/>
                <a:sym typeface="Calibri"/>
              </a:rPr>
              <a:t>Check-in and check-out of vehicles</a:t>
            </a:r>
            <a:endParaRPr sz="1500">
              <a:latin typeface="Calibri"/>
              <a:ea typeface="Calibri"/>
              <a:cs typeface="Calibri"/>
              <a:sym typeface="Calibri"/>
            </a:endParaRPr>
          </a:p>
          <a:p>
            <a:pPr marL="457200" lvl="0" indent="-323850" algn="l" rtl="0">
              <a:lnSpc>
                <a:spcPct val="107916"/>
              </a:lnSpc>
              <a:spcBef>
                <a:spcPts val="0"/>
              </a:spcBef>
              <a:spcAft>
                <a:spcPts val="0"/>
              </a:spcAft>
              <a:buSzPts val="1500"/>
              <a:buFont typeface="Calibri"/>
              <a:buChar char="➔"/>
            </a:pPr>
            <a:r>
              <a:rPr lang="en" sz="1500">
                <a:latin typeface="Calibri"/>
                <a:ea typeface="Calibri"/>
                <a:cs typeface="Calibri"/>
                <a:sym typeface="Calibri"/>
              </a:rPr>
              <a:t>Scheduling of doors and staging areas for vehicles (manually or based on the system's automatic scheduling mechanism)</a:t>
            </a:r>
            <a:endParaRPr sz="1500">
              <a:latin typeface="Calibri"/>
              <a:ea typeface="Calibri"/>
              <a:cs typeface="Calibri"/>
              <a:sym typeface="Calibri"/>
            </a:endParaRPr>
          </a:p>
          <a:p>
            <a:pPr marL="457200" lvl="0" indent="-323850" algn="l" rtl="0">
              <a:lnSpc>
                <a:spcPct val="107916"/>
              </a:lnSpc>
              <a:spcBef>
                <a:spcPts val="0"/>
              </a:spcBef>
              <a:spcAft>
                <a:spcPts val="0"/>
              </a:spcAft>
              <a:buSzPts val="1500"/>
              <a:buFont typeface="Calibri"/>
              <a:buChar char="➔"/>
            </a:pPr>
            <a:r>
              <a:rPr lang="en" sz="1500">
                <a:latin typeface="Calibri"/>
                <a:ea typeface="Calibri"/>
                <a:cs typeface="Calibri"/>
                <a:sym typeface="Calibri"/>
              </a:rPr>
              <a:t>Creation and execution of movements in the yard (manually or based on the system's location determination mechanism)</a:t>
            </a:r>
            <a:endParaRPr sz="1500">
              <a:latin typeface="Calibri"/>
              <a:ea typeface="Calibri"/>
              <a:cs typeface="Calibri"/>
              <a:sym typeface="Calibri"/>
            </a:endParaRPr>
          </a:p>
          <a:p>
            <a:pPr marL="457200" lvl="0" indent="-323850" algn="l" rtl="0">
              <a:lnSpc>
                <a:spcPct val="107916"/>
              </a:lnSpc>
              <a:spcBef>
                <a:spcPts val="0"/>
              </a:spcBef>
              <a:spcAft>
                <a:spcPts val="0"/>
              </a:spcAft>
              <a:buSzPts val="1500"/>
              <a:buFont typeface="Calibri"/>
              <a:buChar char="➔"/>
            </a:pPr>
            <a:r>
              <a:rPr lang="en" sz="1500">
                <a:latin typeface="Calibri"/>
                <a:ea typeface="Calibri"/>
                <a:cs typeface="Calibri"/>
                <a:sym typeface="Calibri"/>
              </a:rPr>
              <a:t>Creation and execution of operations in the yard, such as weighing and sealing/un-sealing of vehicles</a:t>
            </a:r>
            <a:endParaRPr sz="1500">
              <a:latin typeface="Calibri"/>
              <a:ea typeface="Calibri"/>
              <a:cs typeface="Calibri"/>
              <a:sym typeface="Calibri"/>
            </a:endParaRPr>
          </a:p>
          <a:p>
            <a:pPr marL="457200" lvl="0" indent="-323850" algn="l" rtl="0">
              <a:lnSpc>
                <a:spcPct val="107916"/>
              </a:lnSpc>
              <a:spcBef>
                <a:spcPts val="0"/>
              </a:spcBef>
              <a:spcAft>
                <a:spcPts val="0"/>
              </a:spcAft>
              <a:buSzPts val="1500"/>
              <a:buFont typeface="Calibri"/>
              <a:buChar char="➔"/>
            </a:pPr>
            <a:r>
              <a:rPr lang="en" sz="1500">
                <a:latin typeface="Calibri"/>
                <a:ea typeface="Calibri"/>
                <a:cs typeface="Calibri"/>
                <a:sym typeface="Calibri"/>
              </a:rPr>
              <a:t>Registration of the start and finish of loading and unloading of vehicles (by delivery or for whole vehicle)</a:t>
            </a:r>
            <a:endParaRPr sz="1500">
              <a:latin typeface="Calibri"/>
              <a:ea typeface="Calibri"/>
              <a:cs typeface="Calibri"/>
              <a:sym typeface="Calibri"/>
            </a:endParaRPr>
          </a:p>
          <a:p>
            <a:pPr marL="0" lvl="0" indent="0" algn="l" rtl="0">
              <a:lnSpc>
                <a:spcPct val="107916"/>
              </a:lnSpc>
              <a:spcBef>
                <a:spcPts val="800"/>
              </a:spcBef>
              <a:spcAft>
                <a:spcPts val="800"/>
              </a:spcAft>
              <a:buSzPts val="1100"/>
              <a:buNone/>
            </a:pPr>
            <a:endParaRPr sz="1500">
              <a:latin typeface="Calibri"/>
              <a:ea typeface="Calibri"/>
              <a:cs typeface="Calibri"/>
              <a:sym typeface="Calibri"/>
            </a:endParaRPr>
          </a:p>
        </p:txBody>
      </p:sp>
      <p:sp>
        <p:nvSpPr>
          <p:cNvPr id="1360" name="Google Shape;1360;p5"/>
          <p:cNvSpPr txBox="1"/>
          <p:nvPr/>
        </p:nvSpPr>
        <p:spPr>
          <a:xfrm>
            <a:off x="131250" y="294275"/>
            <a:ext cx="42558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2100" b="1">
                <a:solidFill>
                  <a:srgbClr val="0070C0"/>
                </a:solidFill>
                <a:latin typeface="Calibri"/>
                <a:ea typeface="Calibri"/>
                <a:cs typeface="Calibri"/>
                <a:sym typeface="Calibri"/>
              </a:rPr>
              <a:t>YARD MANAGEMENT</a:t>
            </a:r>
            <a:endParaRPr sz="2100" b="1">
              <a:solidFill>
                <a:srgbClr val="0070C0"/>
              </a:solidFill>
              <a:latin typeface="Calibri"/>
              <a:ea typeface="Calibri"/>
              <a:cs typeface="Calibri"/>
              <a:sym typeface="Calibri"/>
            </a:endParaRPr>
          </a:p>
        </p:txBody>
      </p:sp>
      <p:sp>
        <p:nvSpPr>
          <p:cNvPr id="1361" name="Google Shape;1361;p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4"/>
        <p:cNvGrpSpPr/>
        <p:nvPr/>
      </p:nvGrpSpPr>
      <p:grpSpPr>
        <a:xfrm>
          <a:off x="0" y="0"/>
          <a:ext cx="0" cy="0"/>
          <a:chOff x="0" y="0"/>
          <a:chExt cx="0" cy="0"/>
        </a:xfrm>
      </p:grpSpPr>
      <p:sp>
        <p:nvSpPr>
          <p:cNvPr id="1625" name="Google Shape;1625;g25eaea65f9a_0_233"/>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626" name="Google Shape;1626;g25eaea65f9a_0_233"/>
          <p:cNvSpPr txBox="1"/>
          <p:nvPr/>
        </p:nvSpPr>
        <p:spPr>
          <a:xfrm>
            <a:off x="324663" y="0"/>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r>
              <a:rPr lang="en" sz="1600" b="1">
                <a:solidFill>
                  <a:srgbClr val="0070C0"/>
                </a:solidFill>
                <a:latin typeface="Calibri"/>
                <a:ea typeface="Calibri"/>
                <a:cs typeface="Calibri"/>
                <a:sym typeface="Calibri"/>
              </a:rPr>
              <a:t>Departure from Checkpoint - /scwm/cico</a:t>
            </a:r>
            <a:endParaRPr sz="1600" b="1">
              <a:solidFill>
                <a:srgbClr val="0070C0"/>
              </a:solidFill>
              <a:latin typeface="Calibri"/>
              <a:ea typeface="Calibri"/>
              <a:cs typeface="Calibri"/>
              <a:sym typeface="Calibri"/>
            </a:endParaRPr>
          </a:p>
        </p:txBody>
      </p:sp>
      <p:pic>
        <p:nvPicPr>
          <p:cNvPr id="1627" name="Google Shape;1627;g25eaea65f9a_0_233"/>
          <p:cNvPicPr preferRelativeResize="0"/>
          <p:nvPr/>
        </p:nvPicPr>
        <p:blipFill>
          <a:blip r:embed="rId3">
            <a:alphaModFix/>
          </a:blip>
          <a:stretch>
            <a:fillRect/>
          </a:stretch>
        </p:blipFill>
        <p:spPr>
          <a:xfrm>
            <a:off x="386213" y="897650"/>
            <a:ext cx="7588126" cy="313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1"/>
        <p:cNvGrpSpPr/>
        <p:nvPr/>
      </p:nvGrpSpPr>
      <p:grpSpPr>
        <a:xfrm>
          <a:off x="0" y="0"/>
          <a:ext cx="0" cy="0"/>
          <a:chOff x="0" y="0"/>
          <a:chExt cx="0" cy="0"/>
        </a:xfrm>
      </p:grpSpPr>
      <p:sp>
        <p:nvSpPr>
          <p:cNvPr id="1632" name="Google Shape;1632;g25eaea65f9a_0_24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633" name="Google Shape;1633;g25eaea65f9a_0_244"/>
          <p:cNvPicPr preferRelativeResize="0"/>
          <p:nvPr/>
        </p:nvPicPr>
        <p:blipFill>
          <a:blip r:embed="rId3">
            <a:alphaModFix/>
          </a:blip>
          <a:stretch>
            <a:fillRect/>
          </a:stretch>
        </p:blipFill>
        <p:spPr>
          <a:xfrm>
            <a:off x="537950" y="677425"/>
            <a:ext cx="7525950" cy="3481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cxnSp>
        <p:nvCxnSpPr>
          <p:cNvPr id="1639" name="Google Shape;1639;p28"/>
          <p:cNvCxnSpPr/>
          <p:nvPr/>
        </p:nvCxnSpPr>
        <p:spPr>
          <a:xfrm>
            <a:off x="925645" y="3327834"/>
            <a:ext cx="7292709" cy="0"/>
          </a:xfrm>
          <a:prstGeom prst="straightConnector1">
            <a:avLst/>
          </a:prstGeom>
          <a:noFill/>
          <a:ln w="9525" cap="flat" cmpd="sng">
            <a:solidFill>
              <a:schemeClr val="accent1"/>
            </a:solidFill>
            <a:prstDash val="solid"/>
            <a:round/>
            <a:headEnd type="none" w="sm" len="sm"/>
            <a:tailEnd type="none" w="sm" len="sm"/>
          </a:ln>
        </p:spPr>
      </p:cxnSp>
      <p:pic>
        <p:nvPicPr>
          <p:cNvPr id="1640" name="Google Shape;1640;p28" descr="Photo double exposure image of business and finance"/>
          <p:cNvPicPr preferRelativeResize="0"/>
          <p:nvPr/>
        </p:nvPicPr>
        <p:blipFill rotWithShape="1">
          <a:blip r:embed="rId3">
            <a:alphaModFix/>
          </a:blip>
          <a:srcRect/>
          <a:stretch/>
        </p:blipFill>
        <p:spPr>
          <a:xfrm>
            <a:off x="-16272" y="0"/>
            <a:ext cx="9144000" cy="5426460"/>
          </a:xfrm>
          <a:prstGeom prst="rect">
            <a:avLst/>
          </a:prstGeom>
          <a:noFill/>
          <a:ln>
            <a:noFill/>
          </a:ln>
        </p:spPr>
      </p:pic>
      <p:sp>
        <p:nvSpPr>
          <p:cNvPr id="1641" name="Google Shape;1641;p28"/>
          <p:cNvSpPr/>
          <p:nvPr/>
        </p:nvSpPr>
        <p:spPr>
          <a:xfrm>
            <a:off x="-16272" y="0"/>
            <a:ext cx="9140428" cy="5426460"/>
          </a:xfrm>
          <a:prstGeom prst="rect">
            <a:avLst/>
          </a:prstGeom>
          <a:solidFill>
            <a:srgbClr val="7030A0">
              <a:alpha val="44313"/>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642" name="Google Shape;1642;p28"/>
          <p:cNvSpPr/>
          <p:nvPr/>
        </p:nvSpPr>
        <p:spPr>
          <a:xfrm>
            <a:off x="2199723" y="882960"/>
            <a:ext cx="4744554" cy="69249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en" sz="4100" b="1" i="0" u="none" strike="noStrike" cap="none" dirty="0">
                <a:solidFill>
                  <a:srgbClr val="FFFFFF"/>
                </a:solidFill>
                <a:latin typeface="Arial"/>
                <a:ea typeface="Arial"/>
                <a:cs typeface="Arial"/>
                <a:sym typeface="Arial"/>
              </a:rPr>
              <a:t>End of Session </a:t>
            </a:r>
            <a:endParaRPr sz="4100" b="1" dirty="0">
              <a:solidFill>
                <a:srgbClr val="FFFFFF"/>
              </a:solidFill>
            </a:endParaRPr>
          </a:p>
          <a:p>
            <a:pPr marL="0" marR="0" lvl="0" indent="0" algn="ctr" rtl="0">
              <a:lnSpc>
                <a:spcPct val="100000"/>
              </a:lnSpc>
              <a:spcBef>
                <a:spcPts val="0"/>
              </a:spcBef>
              <a:spcAft>
                <a:spcPts val="0"/>
              </a:spcAft>
              <a:buClr>
                <a:srgbClr val="000000"/>
              </a:buClr>
              <a:buSzPts val="4100"/>
              <a:buFont typeface="Arial"/>
              <a:buNone/>
            </a:pPr>
            <a:endParaRPr sz="4100" b="1">
              <a:solidFill>
                <a:srgbClr val="FFFFFF"/>
              </a:solidFill>
            </a:endParaRPr>
          </a:p>
        </p:txBody>
      </p:sp>
      <p:pic>
        <p:nvPicPr>
          <p:cNvPr id="1643" name="Google Shape;1643;p28" descr="A picture containing symbol, font, logo, graphics&#10;&#10;Description automatically generated"/>
          <p:cNvPicPr preferRelativeResize="0"/>
          <p:nvPr/>
        </p:nvPicPr>
        <p:blipFill rotWithShape="1">
          <a:blip r:embed="rId4">
            <a:alphaModFix/>
          </a:blip>
          <a:srcRect/>
          <a:stretch/>
        </p:blipFill>
        <p:spPr>
          <a:xfrm>
            <a:off x="7867224" y="110021"/>
            <a:ext cx="1133475" cy="1119188"/>
          </a:xfrm>
          <a:prstGeom prst="rect">
            <a:avLst/>
          </a:prstGeom>
          <a:noFill/>
          <a:ln>
            <a:noFill/>
          </a:ln>
        </p:spPr>
      </p:pic>
      <p:sp>
        <p:nvSpPr>
          <p:cNvPr id="1644" name="Google Shape;1644;p28"/>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pic>
        <p:nvPicPr>
          <p:cNvPr id="1649" name="Google Shape;1649;p29" descr="Free Vector | Flat people with question marks background"/>
          <p:cNvPicPr preferRelativeResize="0"/>
          <p:nvPr/>
        </p:nvPicPr>
        <p:blipFill rotWithShape="1">
          <a:blip r:embed="rId3">
            <a:alphaModFix/>
          </a:blip>
          <a:srcRect t="2" b="22246"/>
          <a:stretch/>
        </p:blipFill>
        <p:spPr>
          <a:xfrm>
            <a:off x="574515" y="872374"/>
            <a:ext cx="7832910" cy="3805610"/>
          </a:xfrm>
          <a:prstGeom prst="rect">
            <a:avLst/>
          </a:prstGeom>
          <a:noFill/>
          <a:ln>
            <a:noFill/>
          </a:ln>
        </p:spPr>
      </p:pic>
      <p:sp>
        <p:nvSpPr>
          <p:cNvPr id="1650" name="Google Shape;1650;p29"/>
          <p:cNvSpPr txBox="1"/>
          <p:nvPr/>
        </p:nvSpPr>
        <p:spPr>
          <a:xfrm>
            <a:off x="1546876" y="1167594"/>
            <a:ext cx="5700056" cy="4818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chemeClr val="dk1"/>
                </a:solidFill>
                <a:latin typeface="Quattrocento Sans"/>
                <a:ea typeface="Quattrocento Sans"/>
                <a:cs typeface="Quattrocento Sans"/>
                <a:sym typeface="Quattrocento Sans"/>
              </a:rPr>
              <a:t>FEEL FREE TO ASK QUESTIONS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pic>
        <p:nvPicPr>
          <p:cNvPr id="1655" name="Google Shape;1655;p30" descr="Ahpra on Twitter: &quot;Time is running out to share your thoughts on ..."/>
          <p:cNvPicPr preferRelativeResize="0"/>
          <p:nvPr/>
        </p:nvPicPr>
        <p:blipFill rotWithShape="1">
          <a:blip r:embed="rId3">
            <a:alphaModFix/>
          </a:blip>
          <a:srcRect/>
          <a:stretch/>
        </p:blipFill>
        <p:spPr>
          <a:xfrm>
            <a:off x="627622" y="897564"/>
            <a:ext cx="7651859" cy="3488849"/>
          </a:xfrm>
          <a:prstGeom prst="rect">
            <a:avLst/>
          </a:prstGeom>
          <a:noFill/>
          <a:ln>
            <a:noFill/>
          </a:ln>
        </p:spPr>
      </p:pic>
      <p:sp>
        <p:nvSpPr>
          <p:cNvPr id="1656" name="Google Shape;1656;p30"/>
          <p:cNvSpPr txBox="1"/>
          <p:nvPr/>
        </p:nvSpPr>
        <p:spPr>
          <a:xfrm>
            <a:off x="627622" y="325039"/>
            <a:ext cx="7888754" cy="401618"/>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Clr>
                <a:srgbClr val="323F4F"/>
              </a:buClr>
              <a:buSzPts val="1800"/>
              <a:buFont typeface="Arial"/>
              <a:buNone/>
            </a:pPr>
            <a:r>
              <a:rPr lang="en" sz="2400" b="1" i="0" u="none" strike="noStrike" cap="none">
                <a:solidFill>
                  <a:schemeClr val="lt1"/>
                </a:solidFill>
                <a:latin typeface="Cambria"/>
                <a:ea typeface="Cambria"/>
                <a:cs typeface="Cambria"/>
                <a:sym typeface="Cambria"/>
              </a:rPr>
              <a:t>Feedback</a:t>
            </a:r>
            <a:endParaRPr sz="2400" b="0" i="0" u="none" strike="noStrike" cap="none">
              <a:solidFill>
                <a:schemeClr val="lt1"/>
              </a:solidFill>
              <a:latin typeface="Cambria"/>
              <a:ea typeface="Cambria"/>
              <a:cs typeface="Cambria"/>
              <a:sym typeface="Cambri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31"/>
          <p:cNvSpPr/>
          <p:nvPr/>
        </p:nvSpPr>
        <p:spPr>
          <a:xfrm>
            <a:off x="1069791" y="574746"/>
            <a:ext cx="7199990" cy="4925529"/>
          </a:xfrm>
          <a:custGeom>
            <a:avLst/>
            <a:gdLst/>
            <a:ahLst/>
            <a:cxnLst/>
            <a:rect l="l" t="t" r="r" b="b"/>
            <a:pathLst>
              <a:path w="3690" h="2524" extrusionOk="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4509"/>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2" name="Google Shape;1662;p31"/>
          <p:cNvSpPr/>
          <p:nvPr/>
        </p:nvSpPr>
        <p:spPr>
          <a:xfrm>
            <a:off x="640247" y="-7144"/>
            <a:ext cx="2190886" cy="5155649"/>
          </a:xfrm>
          <a:custGeom>
            <a:avLst/>
            <a:gdLst/>
            <a:ahLst/>
            <a:cxnLst/>
            <a:rect l="l" t="t" r="r" b="b"/>
            <a:pathLst>
              <a:path w="1123" h="2642" extrusionOk="0">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6274"/>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3" name="Google Shape;1663;p31"/>
          <p:cNvSpPr/>
          <p:nvPr/>
        </p:nvSpPr>
        <p:spPr>
          <a:xfrm>
            <a:off x="3429820" y="134156"/>
            <a:ext cx="5223138" cy="2144466"/>
          </a:xfrm>
          <a:custGeom>
            <a:avLst/>
            <a:gdLst/>
            <a:ahLst/>
            <a:cxnLst/>
            <a:rect l="l" t="t" r="r" b="b"/>
            <a:pathLst>
              <a:path w="2721" h="811" extrusionOk="0">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8431"/>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4" name="Google Shape;1664;p31"/>
          <p:cNvSpPr/>
          <p:nvPr/>
        </p:nvSpPr>
        <p:spPr>
          <a:xfrm>
            <a:off x="3180558" y="783970"/>
            <a:ext cx="2782883" cy="3461966"/>
          </a:xfrm>
          <a:prstGeom prst="rect">
            <a:avLst/>
          </a:prstGeom>
          <a:noFill/>
          <a:ln w="508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665" name="Google Shape;1665;p31"/>
          <p:cNvGrpSpPr/>
          <p:nvPr/>
        </p:nvGrpSpPr>
        <p:grpSpPr>
          <a:xfrm>
            <a:off x="2000675" y="1148911"/>
            <a:ext cx="5142649" cy="2178634"/>
            <a:chOff x="2666872" y="2053355"/>
            <a:chExt cx="6855080" cy="2904846"/>
          </a:xfrm>
        </p:grpSpPr>
        <p:sp>
          <p:nvSpPr>
            <p:cNvPr id="1666" name="Google Shape;1666;p31"/>
            <p:cNvSpPr txBox="1"/>
            <p:nvPr/>
          </p:nvSpPr>
          <p:spPr>
            <a:xfrm>
              <a:off x="2666872" y="2053355"/>
              <a:ext cx="6855080" cy="147747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THANK</a:t>
              </a:r>
              <a:endParaRPr sz="1100" b="0" i="0" u="none" strike="noStrike" cap="none">
                <a:solidFill>
                  <a:srgbClr val="000000"/>
                </a:solidFill>
                <a:latin typeface="Arial"/>
                <a:ea typeface="Arial"/>
                <a:cs typeface="Arial"/>
                <a:sym typeface="Arial"/>
              </a:endParaRPr>
            </a:p>
          </p:txBody>
        </p:sp>
        <p:sp>
          <p:nvSpPr>
            <p:cNvPr id="1667" name="Google Shape;1667;p31"/>
            <p:cNvSpPr txBox="1"/>
            <p:nvPr/>
          </p:nvSpPr>
          <p:spPr>
            <a:xfrm>
              <a:off x="2666872" y="3435445"/>
              <a:ext cx="6855080" cy="152275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YOU</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32"/>
          <p:cNvSpPr txBox="1"/>
          <p:nvPr/>
        </p:nvSpPr>
        <p:spPr>
          <a:xfrm>
            <a:off x="952655" y="296035"/>
            <a:ext cx="6987217" cy="40719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Corben"/>
                <a:ea typeface="Corben"/>
                <a:cs typeface="Corben"/>
                <a:sym typeface="Corben"/>
              </a:rPr>
              <a:t>More from AnubhavTrainings.com</a:t>
            </a:r>
            <a:endParaRPr sz="1100" b="0" i="0" u="none" strike="noStrike" cap="none">
              <a:solidFill>
                <a:srgbClr val="000000"/>
              </a:solidFill>
              <a:latin typeface="Arial"/>
              <a:ea typeface="Arial"/>
              <a:cs typeface="Arial"/>
              <a:sym typeface="Arial"/>
            </a:endParaRPr>
          </a:p>
        </p:txBody>
      </p:sp>
      <p:pic>
        <p:nvPicPr>
          <p:cNvPr id="1673" name="Google Shape;1673;p32">
            <a:hlinkClick r:id="rId3"/>
          </p:cNvPr>
          <p:cNvPicPr preferRelativeResize="0"/>
          <p:nvPr/>
        </p:nvPicPr>
        <p:blipFill rotWithShape="1">
          <a:blip r:embed="rId4">
            <a:alphaModFix/>
          </a:blip>
          <a:srcRect/>
          <a:stretch/>
        </p:blipFill>
        <p:spPr>
          <a:xfrm>
            <a:off x="4014854" y="860041"/>
            <a:ext cx="4338551" cy="2614900"/>
          </a:xfrm>
          <a:prstGeom prst="rect">
            <a:avLst/>
          </a:prstGeom>
          <a:noFill/>
          <a:ln>
            <a:noFill/>
          </a:ln>
        </p:spPr>
      </p:pic>
      <p:pic>
        <p:nvPicPr>
          <p:cNvPr id="1674" name="Google Shape;1674;p32">
            <a:hlinkClick r:id="rId5"/>
          </p:cNvPr>
          <p:cNvPicPr preferRelativeResize="0"/>
          <p:nvPr/>
        </p:nvPicPr>
        <p:blipFill rotWithShape="1">
          <a:blip r:embed="rId6">
            <a:alphaModFix/>
          </a:blip>
          <a:srcRect/>
          <a:stretch/>
        </p:blipFill>
        <p:spPr>
          <a:xfrm>
            <a:off x="154887" y="885860"/>
            <a:ext cx="4693932" cy="2547459"/>
          </a:xfrm>
          <a:prstGeom prst="rect">
            <a:avLst/>
          </a:prstGeom>
          <a:noFill/>
          <a:ln>
            <a:noFill/>
          </a:ln>
        </p:spPr>
      </p:pic>
      <p:pic>
        <p:nvPicPr>
          <p:cNvPr id="1675" name="Google Shape;1675;p32">
            <a:hlinkClick r:id="rId7"/>
          </p:cNvPr>
          <p:cNvPicPr preferRelativeResize="0"/>
          <p:nvPr/>
        </p:nvPicPr>
        <p:blipFill rotWithShape="1">
          <a:blip r:embed="rId8">
            <a:alphaModFix/>
          </a:blip>
          <a:srcRect/>
          <a:stretch/>
        </p:blipFill>
        <p:spPr>
          <a:xfrm>
            <a:off x="4014854" y="2262133"/>
            <a:ext cx="4338551" cy="2680713"/>
          </a:xfrm>
          <a:prstGeom prst="rect">
            <a:avLst/>
          </a:prstGeom>
          <a:noFill/>
          <a:ln>
            <a:noFill/>
          </a:ln>
        </p:spPr>
      </p:pic>
      <p:pic>
        <p:nvPicPr>
          <p:cNvPr id="1676" name="Google Shape;1676;p32">
            <a:hlinkClick r:id="rId9"/>
          </p:cNvPr>
          <p:cNvPicPr preferRelativeResize="0"/>
          <p:nvPr/>
        </p:nvPicPr>
        <p:blipFill rotWithShape="1">
          <a:blip r:embed="rId10">
            <a:alphaModFix/>
          </a:blip>
          <a:srcRect/>
          <a:stretch/>
        </p:blipFill>
        <p:spPr>
          <a:xfrm>
            <a:off x="100868" y="2397095"/>
            <a:ext cx="4746714" cy="2614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33"/>
          <p:cNvSpPr/>
          <p:nvPr/>
        </p:nvSpPr>
        <p:spPr>
          <a:xfrm flipH="1">
            <a:off x="2272708" y="1754585"/>
            <a:ext cx="6871288" cy="3388245"/>
          </a:xfrm>
          <a:prstGeom prst="rtTriangle">
            <a:avLst/>
          </a:prstGeom>
          <a:solidFill>
            <a:srgbClr val="18A7CD"/>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pic>
        <p:nvPicPr>
          <p:cNvPr id="1682" name="Google Shape;1682;p33" descr="A picture containing symbol, font, logo, graphics&#10;&#10;Description automatically generated"/>
          <p:cNvPicPr preferRelativeResize="0">
            <a:picLocks noGrp="1"/>
          </p:cNvPicPr>
          <p:nvPr>
            <p:ph type="pic" idx="2"/>
          </p:nvPr>
        </p:nvPicPr>
        <p:blipFill rotWithShape="1">
          <a:blip r:embed="rId3">
            <a:alphaModFix/>
          </a:blip>
          <a:srcRect t="29744" b="29744"/>
          <a:stretch/>
        </p:blipFill>
        <p:spPr>
          <a:xfrm>
            <a:off x="-1" y="670"/>
            <a:ext cx="9144000" cy="3657839"/>
          </a:xfrm>
          <a:prstGeom prst="rect">
            <a:avLst/>
          </a:prstGeom>
          <a:solidFill>
            <a:srgbClr val="F2F2F2"/>
          </a:solidFill>
          <a:ln>
            <a:noFill/>
          </a:ln>
        </p:spPr>
      </p:pic>
      <p:pic>
        <p:nvPicPr>
          <p:cNvPr id="1683" name="Google Shape;1683;p33"/>
          <p:cNvPicPr preferRelativeResize="0"/>
          <p:nvPr/>
        </p:nvPicPr>
        <p:blipFill rotWithShape="1">
          <a:blip r:embed="rId4">
            <a:alphaModFix/>
          </a:blip>
          <a:srcRect/>
          <a:stretch/>
        </p:blipFill>
        <p:spPr>
          <a:xfrm>
            <a:off x="1190" y="669"/>
            <a:ext cx="9141620" cy="3657500"/>
          </a:xfrm>
          <a:prstGeom prst="rect">
            <a:avLst/>
          </a:prstGeom>
          <a:noFill/>
          <a:ln>
            <a:noFill/>
          </a:ln>
        </p:spPr>
      </p:pic>
      <p:sp>
        <p:nvSpPr>
          <p:cNvPr id="1684" name="Google Shape;1684;p33"/>
          <p:cNvSpPr/>
          <p:nvPr/>
        </p:nvSpPr>
        <p:spPr>
          <a:xfrm>
            <a:off x="2382" y="-7046"/>
            <a:ext cx="9140428" cy="3665216"/>
          </a:xfrm>
          <a:prstGeom prst="rect">
            <a:avLst/>
          </a:prstGeom>
          <a:solidFill>
            <a:srgbClr val="7030A0">
              <a:alpha val="57254"/>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685" name="Google Shape;1685;p33"/>
          <p:cNvSpPr/>
          <p:nvPr/>
        </p:nvSpPr>
        <p:spPr>
          <a:xfrm>
            <a:off x="6135262" y="2194523"/>
            <a:ext cx="2422712" cy="207695"/>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2F2F2"/>
                </a:solidFill>
                <a:latin typeface="Arial"/>
                <a:ea typeface="Arial"/>
                <a:cs typeface="Arial"/>
                <a:sym typeface="Arial"/>
              </a:rPr>
              <a:t>We build the workforce of the future.</a:t>
            </a:r>
            <a:endParaRPr sz="900" b="0" i="0" u="none" strike="noStrike" cap="none">
              <a:solidFill>
                <a:srgbClr val="F2F2F2"/>
              </a:solidFill>
              <a:latin typeface="Arial"/>
              <a:ea typeface="Arial"/>
              <a:cs typeface="Arial"/>
              <a:sym typeface="Arial"/>
            </a:endParaRPr>
          </a:p>
        </p:txBody>
      </p:sp>
      <p:sp>
        <p:nvSpPr>
          <p:cNvPr id="1686" name="Google Shape;1686;p33"/>
          <p:cNvSpPr/>
          <p:nvPr/>
        </p:nvSpPr>
        <p:spPr>
          <a:xfrm>
            <a:off x="916496"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Corporate Clients</a:t>
            </a:r>
            <a:endParaRPr sz="1800" b="0" i="0" u="none" strike="noStrike" cap="none">
              <a:solidFill>
                <a:schemeClr val="dk1"/>
              </a:solidFill>
              <a:latin typeface="Quattrocento Sans"/>
              <a:ea typeface="Quattrocento Sans"/>
              <a:cs typeface="Quattrocento Sans"/>
              <a:sym typeface="Quattrocento Sans"/>
            </a:endParaRPr>
          </a:p>
        </p:txBody>
      </p:sp>
      <p:sp>
        <p:nvSpPr>
          <p:cNvPr id="1687" name="Google Shape;1687;p33"/>
          <p:cNvSpPr/>
          <p:nvPr/>
        </p:nvSpPr>
        <p:spPr>
          <a:xfrm>
            <a:off x="2119409"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30,000+</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Trained</a:t>
            </a:r>
            <a:endParaRPr sz="1800" b="0" i="0" u="none" strike="noStrike" cap="none">
              <a:solidFill>
                <a:schemeClr val="dk1"/>
              </a:solidFill>
              <a:latin typeface="Quattrocento Sans"/>
              <a:ea typeface="Quattrocento Sans"/>
              <a:cs typeface="Quattrocento Sans"/>
              <a:sym typeface="Quattrocento Sans"/>
            </a:endParaRPr>
          </a:p>
        </p:txBody>
      </p:sp>
      <p:sp>
        <p:nvSpPr>
          <p:cNvPr id="1688" name="Google Shape;1688;p33"/>
          <p:cNvSpPr/>
          <p:nvPr/>
        </p:nvSpPr>
        <p:spPr>
          <a:xfrm>
            <a:off x="3372450" y="2333623"/>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25000+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Placed</a:t>
            </a:r>
            <a:endParaRPr sz="1800" b="0" i="0" u="none" strike="noStrike" cap="none">
              <a:solidFill>
                <a:schemeClr val="dk1"/>
              </a:solidFill>
              <a:latin typeface="Quattrocento Sans"/>
              <a:ea typeface="Quattrocento Sans"/>
              <a:cs typeface="Quattrocento Sans"/>
              <a:sym typeface="Quattrocento Sans"/>
            </a:endParaRPr>
          </a:p>
        </p:txBody>
      </p:sp>
      <p:pic>
        <p:nvPicPr>
          <p:cNvPr id="1689" name="Google Shape;1689;p33"/>
          <p:cNvPicPr preferRelativeResize="0"/>
          <p:nvPr/>
        </p:nvPicPr>
        <p:blipFill rotWithShape="1">
          <a:blip r:embed="rId5">
            <a:alphaModFix/>
          </a:blip>
          <a:srcRect/>
          <a:stretch/>
        </p:blipFill>
        <p:spPr>
          <a:xfrm>
            <a:off x="1337694" y="1709881"/>
            <a:ext cx="480044" cy="480044"/>
          </a:xfrm>
          <a:prstGeom prst="rect">
            <a:avLst/>
          </a:prstGeom>
          <a:noFill/>
          <a:ln>
            <a:noFill/>
          </a:ln>
        </p:spPr>
      </p:pic>
      <p:pic>
        <p:nvPicPr>
          <p:cNvPr id="1690" name="Google Shape;1690;p33"/>
          <p:cNvPicPr preferRelativeResize="0"/>
          <p:nvPr/>
        </p:nvPicPr>
        <p:blipFill rotWithShape="1">
          <a:blip r:embed="rId6">
            <a:alphaModFix/>
          </a:blip>
          <a:srcRect/>
          <a:stretch/>
        </p:blipFill>
        <p:spPr>
          <a:xfrm>
            <a:off x="2554813" y="1704574"/>
            <a:ext cx="503946" cy="503946"/>
          </a:xfrm>
          <a:prstGeom prst="rect">
            <a:avLst/>
          </a:prstGeom>
          <a:noFill/>
          <a:ln>
            <a:noFill/>
          </a:ln>
        </p:spPr>
      </p:pic>
      <p:sp>
        <p:nvSpPr>
          <p:cNvPr id="1691" name="Google Shape;1691;p33"/>
          <p:cNvSpPr/>
          <p:nvPr/>
        </p:nvSpPr>
        <p:spPr>
          <a:xfrm>
            <a:off x="474514" y="519175"/>
            <a:ext cx="4929503" cy="853857"/>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We’re committed to empower you to be</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 </a:t>
            </a:r>
            <a:r>
              <a:rPr lang="en" sz="2100" b="1" i="0" u="none" strike="noStrike" cap="none">
                <a:solidFill>
                  <a:srgbClr val="A6E9EE"/>
                </a:solidFill>
                <a:latin typeface="Arial"/>
                <a:ea typeface="Arial"/>
                <a:cs typeface="Arial"/>
                <a:sym typeface="Arial"/>
              </a:rPr>
              <a:t>#FutureReady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through powerful training solutions.</a:t>
            </a:r>
            <a:endParaRPr sz="1800" b="0" i="0" u="none" strike="noStrike" cap="none">
              <a:solidFill>
                <a:schemeClr val="dk1"/>
              </a:solidFill>
              <a:latin typeface="Quattrocento Sans"/>
              <a:ea typeface="Quattrocento Sans"/>
              <a:cs typeface="Quattrocento Sans"/>
              <a:sym typeface="Quattrocento Sans"/>
            </a:endParaRPr>
          </a:p>
        </p:txBody>
      </p:sp>
      <p:sp>
        <p:nvSpPr>
          <p:cNvPr id="1692" name="Google Shape;1692;p33"/>
          <p:cNvSpPr/>
          <p:nvPr/>
        </p:nvSpPr>
        <p:spPr>
          <a:xfrm>
            <a:off x="391755" y="3914461"/>
            <a:ext cx="2926180" cy="66924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F97700"/>
                </a:solidFill>
                <a:latin typeface="Arial"/>
                <a:ea typeface="Arial"/>
                <a:cs typeface="Arial"/>
                <a:sym typeface="Arial"/>
              </a:rPr>
              <a:t>FREE WEBINARS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F97700"/>
                </a:solidFill>
                <a:latin typeface="Arial"/>
                <a:ea typeface="Arial"/>
                <a:cs typeface="Arial"/>
                <a:sym typeface="Arial"/>
              </a:rPr>
              <a:t>Sign up for free webinars with industry experts every fortnight!</a:t>
            </a:r>
            <a:endParaRPr sz="1800" b="0" i="0" u="none" strike="noStrike" cap="none">
              <a:solidFill>
                <a:schemeClr val="dk1"/>
              </a:solidFill>
              <a:latin typeface="Quattrocento Sans"/>
              <a:ea typeface="Quattrocento Sans"/>
              <a:cs typeface="Quattrocento Sans"/>
              <a:sym typeface="Quattrocento Sans"/>
            </a:endParaRPr>
          </a:p>
        </p:txBody>
      </p:sp>
      <p:pic>
        <p:nvPicPr>
          <p:cNvPr id="1693" name="Google Shape;1693;p33"/>
          <p:cNvPicPr preferRelativeResize="0"/>
          <p:nvPr/>
        </p:nvPicPr>
        <p:blipFill rotWithShape="1">
          <a:blip r:embed="rId7">
            <a:alphaModFix/>
          </a:blip>
          <a:srcRect/>
          <a:stretch/>
        </p:blipFill>
        <p:spPr>
          <a:xfrm>
            <a:off x="3714556" y="1646020"/>
            <a:ext cx="638899" cy="638899"/>
          </a:xfrm>
          <a:prstGeom prst="rect">
            <a:avLst/>
          </a:prstGeom>
          <a:noFill/>
          <a:ln>
            <a:noFill/>
          </a:ln>
        </p:spPr>
      </p:pic>
      <p:grpSp>
        <p:nvGrpSpPr>
          <p:cNvPr id="1694" name="Google Shape;1694;p33"/>
          <p:cNvGrpSpPr/>
          <p:nvPr/>
        </p:nvGrpSpPr>
        <p:grpSpPr>
          <a:xfrm>
            <a:off x="4889472" y="2526841"/>
            <a:ext cx="4209484" cy="2535645"/>
            <a:chOff x="4482563" y="4980191"/>
            <a:chExt cx="3128574" cy="1841396"/>
          </a:xfrm>
        </p:grpSpPr>
        <p:pic>
          <p:nvPicPr>
            <p:cNvPr id="1695" name="Google Shape;1695;p33"/>
            <p:cNvPicPr preferRelativeResize="0"/>
            <p:nvPr/>
          </p:nvPicPr>
          <p:blipFill rotWithShape="1">
            <a:blip r:embed="rId8">
              <a:alphaModFix/>
            </a:blip>
            <a:srcRect/>
            <a:stretch/>
          </p:blipFill>
          <p:spPr>
            <a:xfrm>
              <a:off x="4482563" y="4980191"/>
              <a:ext cx="3128574" cy="1841396"/>
            </a:xfrm>
            <a:prstGeom prst="rect">
              <a:avLst/>
            </a:prstGeom>
            <a:noFill/>
            <a:ln>
              <a:noFill/>
            </a:ln>
          </p:spPr>
        </p:pic>
        <p:pic>
          <p:nvPicPr>
            <p:cNvPr id="1696" name="Google Shape;1696;p33"/>
            <p:cNvPicPr preferRelativeResize="0"/>
            <p:nvPr/>
          </p:nvPicPr>
          <p:blipFill rotWithShape="1">
            <a:blip r:embed="rId9">
              <a:alphaModFix/>
            </a:blip>
            <a:srcRect/>
            <a:stretch/>
          </p:blipFill>
          <p:spPr>
            <a:xfrm>
              <a:off x="4906220" y="5127342"/>
              <a:ext cx="2275190" cy="1498325"/>
            </a:xfrm>
            <a:prstGeom prst="rect">
              <a:avLst/>
            </a:prstGeom>
            <a:noFill/>
            <a:ln>
              <a:noFill/>
            </a:ln>
          </p:spPr>
        </p:pic>
      </p:grpSp>
      <p:sp>
        <p:nvSpPr>
          <p:cNvPr id="1697" name="Google Shape;1697;p33"/>
          <p:cNvSpPr/>
          <p:nvPr/>
        </p:nvSpPr>
        <p:spPr>
          <a:xfrm>
            <a:off x="3370304" y="4181066"/>
            <a:ext cx="1647605" cy="410513"/>
          </a:xfrm>
          <a:prstGeom prst="rect">
            <a:avLst/>
          </a:prstGeom>
          <a:solidFill>
            <a:schemeClr val="dk2"/>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698" name="Google Shape;1698;p33"/>
          <p:cNvSpPr/>
          <p:nvPr/>
        </p:nvSpPr>
        <p:spPr>
          <a:xfrm>
            <a:off x="3300660" y="4117749"/>
            <a:ext cx="1647605" cy="410513"/>
          </a:xfrm>
          <a:prstGeom prst="rect">
            <a:avLst/>
          </a:prstGeom>
          <a:solidFill>
            <a:srgbClr val="D5DBE5"/>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699" name="Google Shape;1699;p33"/>
          <p:cNvSpPr/>
          <p:nvPr/>
        </p:nvSpPr>
        <p:spPr>
          <a:xfrm>
            <a:off x="3603165" y="4192724"/>
            <a:ext cx="1100301" cy="27692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44546A"/>
                </a:solidFill>
                <a:latin typeface="Arial"/>
                <a:ea typeface="Arial"/>
                <a:cs typeface="Arial"/>
                <a:sym typeface="Arial"/>
              </a:rPr>
              <a:t>Enroll Now!</a:t>
            </a:r>
            <a:endParaRPr sz="1300" b="1" i="0" u="none" strike="noStrike" cap="none">
              <a:solidFill>
                <a:srgbClr val="000000"/>
              </a:solidFill>
              <a:latin typeface="Arial"/>
              <a:ea typeface="Arial"/>
              <a:cs typeface="Arial"/>
              <a:sym typeface="Arial"/>
            </a:endParaRPr>
          </a:p>
        </p:txBody>
      </p:sp>
      <p:pic>
        <p:nvPicPr>
          <p:cNvPr id="1700" name="Google Shape;1700;p33" descr="A picture containing symbol, font, logo, graphics&#10;&#10;Description automatically generated"/>
          <p:cNvPicPr preferRelativeResize="0"/>
          <p:nvPr/>
        </p:nvPicPr>
        <p:blipFill rotWithShape="1">
          <a:blip r:embed="rId3">
            <a:alphaModFix/>
          </a:blip>
          <a:srcRect/>
          <a:stretch/>
        </p:blipFill>
        <p:spPr>
          <a:xfrm>
            <a:off x="7813204" y="15574"/>
            <a:ext cx="1232521" cy="13099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34"/>
          <p:cNvSpPr/>
          <p:nvPr/>
        </p:nvSpPr>
        <p:spPr>
          <a:xfrm rot="-5400000">
            <a:off x="1455743" y="-430871"/>
            <a:ext cx="1262669" cy="3672535"/>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706" name="Google Shape;1706;p34"/>
          <p:cNvSpPr/>
          <p:nvPr/>
        </p:nvSpPr>
        <p:spPr>
          <a:xfrm>
            <a:off x="4059054" y="996959"/>
            <a:ext cx="4159545" cy="103869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FREE WEBINARS </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Sign up for free webinars with industry experts every fortnight!</a:t>
            </a:r>
            <a:endParaRPr sz="2100" b="0" i="0" u="none" strike="noStrike" cap="none">
              <a:solidFill>
                <a:schemeClr val="lt1"/>
              </a:solidFill>
              <a:latin typeface="Quattrocento Sans"/>
              <a:ea typeface="Quattrocento Sans"/>
              <a:cs typeface="Quattrocento Sans"/>
              <a:sym typeface="Quattrocento Sans"/>
            </a:endParaRPr>
          </a:p>
        </p:txBody>
      </p:sp>
      <p:sp>
        <p:nvSpPr>
          <p:cNvPr id="1707" name="Google Shape;1707;p34"/>
          <p:cNvSpPr/>
          <p:nvPr/>
        </p:nvSpPr>
        <p:spPr>
          <a:xfrm>
            <a:off x="4140084" y="2571750"/>
            <a:ext cx="3997485" cy="715532"/>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Contact us today!</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www.anubhavtrainings.com</a:t>
            </a:r>
            <a:endParaRPr sz="2100" b="0" i="0" u="none" strike="noStrike" cap="none">
              <a:solidFill>
                <a:schemeClr val="lt1"/>
              </a:solidFill>
              <a:latin typeface="Quattrocento Sans"/>
              <a:ea typeface="Quattrocento Sans"/>
              <a:cs typeface="Quattrocento Sans"/>
              <a:sym typeface="Quattrocento Sans"/>
            </a:endParaRPr>
          </a:p>
        </p:txBody>
      </p:sp>
      <p:sp>
        <p:nvSpPr>
          <p:cNvPr id="1708" name="Google Shape;1708;p34"/>
          <p:cNvSpPr/>
          <p:nvPr/>
        </p:nvSpPr>
        <p:spPr>
          <a:xfrm rot="-5400000">
            <a:off x="1465607" y="1086521"/>
            <a:ext cx="1350150" cy="3672536"/>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5"/>
        <p:cNvGrpSpPr/>
        <p:nvPr/>
      </p:nvGrpSpPr>
      <p:grpSpPr>
        <a:xfrm>
          <a:off x="0" y="0"/>
          <a:ext cx="0" cy="0"/>
          <a:chOff x="0" y="0"/>
          <a:chExt cx="0" cy="0"/>
        </a:xfrm>
      </p:grpSpPr>
      <p:sp>
        <p:nvSpPr>
          <p:cNvPr id="1366" name="Google Shape;1366;p6"/>
          <p:cNvSpPr txBox="1"/>
          <p:nvPr/>
        </p:nvSpPr>
        <p:spPr>
          <a:xfrm>
            <a:off x="196900" y="319950"/>
            <a:ext cx="6505200" cy="500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2050" b="1">
                <a:solidFill>
                  <a:srgbClr val="0070C0"/>
                </a:solidFill>
                <a:latin typeface="Calibri"/>
                <a:ea typeface="Calibri"/>
                <a:cs typeface="Calibri"/>
                <a:sym typeface="Calibri"/>
              </a:rPr>
              <a:t>Provision of Information to Forwarding Agents</a:t>
            </a:r>
            <a:endParaRPr sz="1050">
              <a:solidFill>
                <a:srgbClr val="444444"/>
              </a:solidFill>
              <a:latin typeface="Verdana"/>
              <a:ea typeface="Verdana"/>
              <a:cs typeface="Verdana"/>
              <a:sym typeface="Verdana"/>
            </a:endParaRPr>
          </a:p>
        </p:txBody>
      </p:sp>
      <p:sp>
        <p:nvSpPr>
          <p:cNvPr id="1367" name="Google Shape;1367;p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68" name="Google Shape;1368;p6"/>
          <p:cNvSpPr txBox="1"/>
          <p:nvPr/>
        </p:nvSpPr>
        <p:spPr>
          <a:xfrm>
            <a:off x="319925" y="754700"/>
            <a:ext cx="8293500" cy="356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YM </a:t>
            </a:r>
            <a:r>
              <a:rPr lang="en">
                <a:latin typeface="Calibri"/>
                <a:ea typeface="Calibri"/>
                <a:cs typeface="Calibri"/>
                <a:sym typeface="Calibri"/>
              </a:rPr>
              <a:t>provides Business Partners, such as freight forwarders, with information on their vehicles, including time in yard, current location and processing status. This information may be provided either via the ERP system or via the Web.</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Yard is a location outside the warehouse where the vehicle/TUs will arrive &amp; leave to load and unload the goods. It is usually implemented to manage the truck movements within the yard. Below are the important aspects of a yard management.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b="1">
                <a:latin typeface="Calibri"/>
                <a:ea typeface="Calibri"/>
                <a:cs typeface="Calibri"/>
                <a:sym typeface="Calibri"/>
              </a:rPr>
              <a:t>Check Point:</a:t>
            </a:r>
            <a:r>
              <a:rPr lang="en">
                <a:latin typeface="Calibri"/>
                <a:ea typeface="Calibri"/>
                <a:cs typeface="Calibri"/>
                <a:sym typeface="Calibri"/>
              </a:rPr>
              <a:t>  A check point is a location where the truck will enter &amp; leave from the warehouse after completion of loading &amp; unloading of goods. In simple words, it’s the gate for the yard.</a:t>
            </a:r>
            <a:endParaRPr>
              <a:latin typeface="Calibri"/>
              <a:ea typeface="Calibri"/>
              <a:cs typeface="Calibri"/>
              <a:sym typeface="Calibri"/>
            </a:endParaRPr>
          </a:p>
          <a:p>
            <a:pPr marL="0" lvl="0" indent="0" algn="l" rtl="0">
              <a:spcBef>
                <a:spcPts val="1400"/>
              </a:spcBef>
              <a:spcAft>
                <a:spcPts val="0"/>
              </a:spcAft>
              <a:buClr>
                <a:schemeClr val="dk1"/>
              </a:buClr>
              <a:buSzPts val="1100"/>
              <a:buFont typeface="Arial"/>
              <a:buNone/>
            </a:pPr>
            <a:r>
              <a:rPr lang="en" b="1">
                <a:solidFill>
                  <a:srgbClr val="333333"/>
                </a:solidFill>
                <a:latin typeface="Calibri"/>
                <a:ea typeface="Calibri"/>
                <a:cs typeface="Calibri"/>
                <a:sym typeface="Calibri"/>
              </a:rPr>
              <a:t>Parking Spaces:</a:t>
            </a:r>
            <a:r>
              <a:rPr lang="en" b="1">
                <a:solidFill>
                  <a:srgbClr val="333333"/>
                </a:solidFill>
                <a:latin typeface="72"/>
                <a:ea typeface="72"/>
                <a:cs typeface="72"/>
                <a:sym typeface="72"/>
              </a:rPr>
              <a:t> </a:t>
            </a:r>
            <a:r>
              <a:rPr lang="en">
                <a:solidFill>
                  <a:srgbClr val="333333"/>
                </a:solidFill>
                <a:latin typeface="72"/>
                <a:ea typeface="72"/>
                <a:cs typeface="72"/>
                <a:sym typeface="72"/>
              </a:rPr>
              <a:t>A parking space is a location within the yard where the truck will be parked temporarily when the doors are not free. In case if the doors are free, then truck will be moved directly to the warehouse door from checkpoint.</a:t>
            </a:r>
            <a:endParaRPr>
              <a:solidFill>
                <a:srgbClr val="333333"/>
              </a:solidFill>
              <a:latin typeface="72"/>
              <a:ea typeface="72"/>
              <a:cs typeface="72"/>
              <a:sym typeface="72"/>
            </a:endParaRPr>
          </a:p>
          <a:p>
            <a:pPr marL="0" lvl="0" indent="0" algn="l" rtl="0">
              <a:spcBef>
                <a:spcPts val="140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2"/>
        <p:cNvGrpSpPr/>
        <p:nvPr/>
      </p:nvGrpSpPr>
      <p:grpSpPr>
        <a:xfrm>
          <a:off x="0" y="0"/>
          <a:ext cx="0" cy="0"/>
          <a:chOff x="0" y="0"/>
          <a:chExt cx="0" cy="0"/>
        </a:xfrm>
      </p:grpSpPr>
      <p:sp>
        <p:nvSpPr>
          <p:cNvPr id="1373" name="Google Shape;1373;p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74" name="Google Shape;1374;p8"/>
          <p:cNvSpPr txBox="1"/>
          <p:nvPr/>
        </p:nvSpPr>
        <p:spPr>
          <a:xfrm>
            <a:off x="418375" y="336325"/>
            <a:ext cx="7883400" cy="9678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b="1">
                <a:solidFill>
                  <a:srgbClr val="444444"/>
                </a:solidFill>
                <a:latin typeface="Calibri"/>
                <a:ea typeface="Calibri"/>
                <a:cs typeface="Calibri"/>
                <a:sym typeface="Calibri"/>
              </a:rPr>
              <a:t>Door: </a:t>
            </a:r>
            <a:r>
              <a:rPr lang="en">
                <a:solidFill>
                  <a:srgbClr val="444444"/>
                </a:solidFill>
                <a:latin typeface="Calibri"/>
                <a:ea typeface="Calibri"/>
                <a:cs typeface="Calibri"/>
                <a:sym typeface="Calibri"/>
              </a:rPr>
              <a:t>A door is a location where the truck arrives to load and unload the goods. After completion of loading/unloading the truck will leave from the warehouse through checkpoint.</a:t>
            </a:r>
            <a:endParaRPr>
              <a:solidFill>
                <a:srgbClr val="444444"/>
              </a:solidFill>
              <a:latin typeface="Calibri"/>
              <a:ea typeface="Calibri"/>
              <a:cs typeface="Calibri"/>
              <a:sym typeface="Calibri"/>
            </a:endParaRPr>
          </a:p>
          <a:p>
            <a:pPr marL="0" lvl="0" indent="0" algn="l" rtl="0">
              <a:lnSpc>
                <a:spcPct val="107916"/>
              </a:lnSpc>
              <a:spcBef>
                <a:spcPts val="800"/>
              </a:spcBef>
              <a:spcAft>
                <a:spcPts val="800"/>
              </a:spcAft>
              <a:buNone/>
            </a:pPr>
            <a:endParaRPr>
              <a:solidFill>
                <a:srgbClr val="444444"/>
              </a:solidFill>
              <a:latin typeface="Calibri"/>
              <a:ea typeface="Calibri"/>
              <a:cs typeface="Calibri"/>
              <a:sym typeface="Calibri"/>
            </a:endParaRPr>
          </a:p>
        </p:txBody>
      </p:sp>
      <p:pic>
        <p:nvPicPr>
          <p:cNvPr id="1375" name="Google Shape;1375;p8"/>
          <p:cNvPicPr preferRelativeResize="0"/>
          <p:nvPr/>
        </p:nvPicPr>
        <p:blipFill>
          <a:blip r:embed="rId3">
            <a:alphaModFix/>
          </a:blip>
          <a:stretch>
            <a:fillRect/>
          </a:stretch>
        </p:blipFill>
        <p:spPr>
          <a:xfrm>
            <a:off x="611625" y="997125"/>
            <a:ext cx="5975675" cy="3500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9"/>
        <p:cNvGrpSpPr/>
        <p:nvPr/>
      </p:nvGrpSpPr>
      <p:grpSpPr>
        <a:xfrm>
          <a:off x="0" y="0"/>
          <a:ext cx="0" cy="0"/>
          <a:chOff x="0" y="0"/>
          <a:chExt cx="0" cy="0"/>
        </a:xfrm>
      </p:grpSpPr>
      <p:sp>
        <p:nvSpPr>
          <p:cNvPr id="1380" name="Google Shape;1380;p9"/>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81" name="Google Shape;1381;p9"/>
          <p:cNvSpPr txBox="1"/>
          <p:nvPr/>
        </p:nvSpPr>
        <p:spPr>
          <a:xfrm>
            <a:off x="188675" y="278900"/>
            <a:ext cx="6636600" cy="831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700" b="1">
                <a:solidFill>
                  <a:srgbClr val="0070C0"/>
                </a:solidFill>
                <a:latin typeface="Calibri"/>
                <a:ea typeface="Calibri"/>
                <a:cs typeface="Calibri"/>
                <a:sym typeface="Calibri"/>
              </a:rPr>
              <a:t>ACTIVATE THE SHIPPING &amp; RECEIVING IN THE WAREHOUSE </a:t>
            </a:r>
            <a:endParaRPr sz="17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700" b="1">
              <a:solidFill>
                <a:srgbClr val="0070C0"/>
              </a:solidFill>
              <a:latin typeface="Calibri"/>
              <a:ea typeface="Calibri"/>
              <a:cs typeface="Calibri"/>
              <a:sym typeface="Calibri"/>
            </a:endParaRPr>
          </a:p>
        </p:txBody>
      </p:sp>
      <p:sp>
        <p:nvSpPr>
          <p:cNvPr id="1382" name="Google Shape;1382;p9"/>
          <p:cNvSpPr txBox="1"/>
          <p:nvPr/>
        </p:nvSpPr>
        <p:spPr>
          <a:xfrm>
            <a:off x="188675" y="626850"/>
            <a:ext cx="8113200" cy="16698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300">
                <a:solidFill>
                  <a:srgbClr val="444444"/>
                </a:solidFill>
                <a:latin typeface="Calibri"/>
                <a:ea typeface="Calibri"/>
                <a:cs typeface="Calibri"/>
                <a:sym typeface="Calibri"/>
              </a:rPr>
              <a:t>When you deactivate, the transportation unit, vehicle and door (occupancy) objects and their respective dependencies (assignment of transportation units to vehicles, occupancy of doors by vehicles, assignment of deliveries to transportation units, and so on) are no longer available.</a:t>
            </a:r>
            <a:endParaRPr sz="1300">
              <a:solidFill>
                <a:srgbClr val="444444"/>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 sz="1300">
                <a:solidFill>
                  <a:srgbClr val="444444"/>
                </a:solidFill>
                <a:latin typeface="Calibri"/>
                <a:ea typeface="Calibri"/>
                <a:cs typeface="Calibri"/>
                <a:sym typeface="Calibri"/>
              </a:rPr>
              <a:t>SPRO -&gt; IMG -&gt; SCM Extended Warehouse Management -&gt; Extended Warehouse Management -&gt; Cross process setting -&gt; Shipping and Receiving-&gt; General settings -&gt; Deactivate Shipping &amp; Receiving for warehouse</a:t>
            </a:r>
            <a:endParaRPr sz="1300">
              <a:solidFill>
                <a:srgbClr val="444444"/>
              </a:solidFill>
              <a:latin typeface="Calibri"/>
              <a:ea typeface="Calibri"/>
              <a:cs typeface="Calibri"/>
              <a:sym typeface="Calibri"/>
            </a:endParaRPr>
          </a:p>
          <a:p>
            <a:pPr marL="0" lvl="0" indent="0" algn="l" rtl="0">
              <a:lnSpc>
                <a:spcPct val="107916"/>
              </a:lnSpc>
              <a:spcBef>
                <a:spcPts val="800"/>
              </a:spcBef>
              <a:spcAft>
                <a:spcPts val="800"/>
              </a:spcAft>
              <a:buClr>
                <a:schemeClr val="dk1"/>
              </a:buClr>
              <a:buSzPts val="1100"/>
              <a:buFont typeface="Arial"/>
              <a:buNone/>
            </a:pPr>
            <a:endParaRPr sz="1300">
              <a:solidFill>
                <a:srgbClr val="444444"/>
              </a:solidFill>
              <a:latin typeface="Calibri"/>
              <a:ea typeface="Calibri"/>
              <a:cs typeface="Calibri"/>
              <a:sym typeface="Calibri"/>
            </a:endParaRPr>
          </a:p>
        </p:txBody>
      </p:sp>
      <p:sp>
        <p:nvSpPr>
          <p:cNvPr id="1383" name="Google Shape;1383;p9"/>
          <p:cNvSpPr txBox="1"/>
          <p:nvPr/>
        </p:nvSpPr>
        <p:spPr>
          <a:xfrm>
            <a:off x="324675" y="36967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endParaRPr/>
          </a:p>
        </p:txBody>
      </p:sp>
      <p:pic>
        <p:nvPicPr>
          <p:cNvPr id="1384" name="Google Shape;1384;p9"/>
          <p:cNvPicPr preferRelativeResize="0"/>
          <p:nvPr/>
        </p:nvPicPr>
        <p:blipFill>
          <a:blip r:embed="rId3">
            <a:alphaModFix/>
          </a:blip>
          <a:stretch>
            <a:fillRect/>
          </a:stretch>
        </p:blipFill>
        <p:spPr>
          <a:xfrm>
            <a:off x="324675" y="1997875"/>
            <a:ext cx="7370075" cy="2038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8"/>
        <p:cNvGrpSpPr/>
        <p:nvPr/>
      </p:nvGrpSpPr>
      <p:grpSpPr>
        <a:xfrm>
          <a:off x="0" y="0"/>
          <a:ext cx="0" cy="0"/>
          <a:chOff x="0" y="0"/>
          <a:chExt cx="0" cy="0"/>
        </a:xfrm>
      </p:grpSpPr>
      <p:sp>
        <p:nvSpPr>
          <p:cNvPr id="1389" name="Google Shape;1389;p10"/>
          <p:cNvSpPr txBox="1">
            <a:spLocks noGrp="1"/>
          </p:cNvSpPr>
          <p:nvPr>
            <p:ph type="title"/>
          </p:nvPr>
        </p:nvSpPr>
        <p:spPr>
          <a:xfrm>
            <a:off x="176649" y="231509"/>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800" b="1">
                <a:solidFill>
                  <a:srgbClr val="0070C0"/>
                </a:solidFill>
                <a:latin typeface="Calibri"/>
                <a:ea typeface="Calibri"/>
                <a:cs typeface="Calibri"/>
                <a:sym typeface="Calibri"/>
              </a:rPr>
              <a:t>ACTIVATE YARD MANAGEMENT FOR WAREHOUSE</a:t>
            </a:r>
            <a:endParaRPr sz="1800" b="1">
              <a:solidFill>
                <a:srgbClr val="0070C0"/>
              </a:solidFill>
              <a:latin typeface="Calibri"/>
              <a:ea typeface="Calibri"/>
              <a:cs typeface="Calibri"/>
              <a:sym typeface="Calibri"/>
            </a:endParaRPr>
          </a:p>
        </p:txBody>
      </p:sp>
      <p:sp>
        <p:nvSpPr>
          <p:cNvPr id="1390" name="Google Shape;1390;p10"/>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91" name="Google Shape;1391;p10"/>
          <p:cNvSpPr txBox="1"/>
          <p:nvPr/>
        </p:nvSpPr>
        <p:spPr>
          <a:xfrm>
            <a:off x="82075" y="598800"/>
            <a:ext cx="7866900" cy="91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300">
                <a:solidFill>
                  <a:srgbClr val="444444"/>
                </a:solidFill>
                <a:latin typeface="Calibri"/>
                <a:ea typeface="Calibri"/>
                <a:cs typeface="Calibri"/>
                <a:sym typeface="Calibri"/>
              </a:rPr>
              <a:t>SPRO -&gt; IMG -&gt; SCM Extended Warehouse Management -&gt; Extended Warehouse Management -&gt; Cross-Process Settings -&gt; Shipping and Receiving-&gt;Yard Management-&gt; Activate Yard Management for Warehouse</a:t>
            </a:r>
            <a:endParaRPr sz="1300">
              <a:solidFill>
                <a:srgbClr val="444444"/>
              </a:solidFill>
              <a:latin typeface="Calibri"/>
              <a:ea typeface="Calibri"/>
              <a:cs typeface="Calibri"/>
              <a:sym typeface="Calibri"/>
            </a:endParaRPr>
          </a:p>
          <a:p>
            <a:pPr marL="0" lvl="0" indent="0" algn="l" rtl="0">
              <a:lnSpc>
                <a:spcPct val="107916"/>
              </a:lnSpc>
              <a:spcBef>
                <a:spcPts val="800"/>
              </a:spcBef>
              <a:spcAft>
                <a:spcPts val="800"/>
              </a:spcAft>
              <a:buNone/>
            </a:pPr>
            <a:endParaRPr sz="1300">
              <a:solidFill>
                <a:srgbClr val="444444"/>
              </a:solidFill>
              <a:latin typeface="Calibri"/>
              <a:ea typeface="Calibri"/>
              <a:cs typeface="Calibri"/>
              <a:sym typeface="Calibri"/>
            </a:endParaRPr>
          </a:p>
        </p:txBody>
      </p:sp>
      <p:pic>
        <p:nvPicPr>
          <p:cNvPr id="1392" name="Google Shape;1392;p10"/>
          <p:cNvPicPr preferRelativeResize="0"/>
          <p:nvPr/>
        </p:nvPicPr>
        <p:blipFill>
          <a:blip r:embed="rId3">
            <a:alphaModFix/>
          </a:blip>
          <a:stretch>
            <a:fillRect/>
          </a:stretch>
        </p:blipFill>
        <p:spPr>
          <a:xfrm>
            <a:off x="258675" y="1253575"/>
            <a:ext cx="7189975" cy="263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6"/>
        <p:cNvGrpSpPr/>
        <p:nvPr/>
      </p:nvGrpSpPr>
      <p:grpSpPr>
        <a:xfrm>
          <a:off x="0" y="0"/>
          <a:ext cx="0" cy="0"/>
          <a:chOff x="0" y="0"/>
          <a:chExt cx="0" cy="0"/>
        </a:xfrm>
      </p:grpSpPr>
      <p:sp>
        <p:nvSpPr>
          <p:cNvPr id="1397" name="Google Shape;1397;p12"/>
          <p:cNvSpPr txBox="1"/>
          <p:nvPr/>
        </p:nvSpPr>
        <p:spPr>
          <a:xfrm>
            <a:off x="147650" y="311750"/>
            <a:ext cx="8154300" cy="815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50" b="1">
                <a:solidFill>
                  <a:srgbClr val="0070C0"/>
                </a:solidFill>
                <a:latin typeface="Calibri"/>
                <a:ea typeface="Calibri"/>
                <a:cs typeface="Calibri"/>
                <a:sym typeface="Calibri"/>
              </a:rPr>
              <a:t>CREATE STORAGE TYPE &amp; STORAGE SECTION FOR YARD</a:t>
            </a:r>
            <a:endParaRPr sz="165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50" b="1">
              <a:solidFill>
                <a:srgbClr val="0070C0"/>
              </a:solidFill>
              <a:latin typeface="Calibri"/>
              <a:ea typeface="Calibri"/>
              <a:cs typeface="Calibri"/>
              <a:sym typeface="Calibri"/>
            </a:endParaRPr>
          </a:p>
        </p:txBody>
      </p:sp>
      <p:sp>
        <p:nvSpPr>
          <p:cNvPr id="1398" name="Google Shape;1398;p12"/>
          <p:cNvSpPr txBox="1"/>
          <p:nvPr/>
        </p:nvSpPr>
        <p:spPr>
          <a:xfrm>
            <a:off x="147650" y="746500"/>
            <a:ext cx="7768500" cy="1351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300">
                <a:solidFill>
                  <a:srgbClr val="222222"/>
                </a:solidFill>
                <a:highlight>
                  <a:srgbClr val="FFFFFF"/>
                </a:highlight>
              </a:rPr>
              <a:t>Yard management is largely based on the existing warehouse structures. If you want to use yard management, you must set up at least one separate storage type. You must create this storage type with the storage type role </a:t>
            </a:r>
            <a:r>
              <a:rPr lang="en" sz="1300" i="1">
                <a:solidFill>
                  <a:srgbClr val="222222"/>
                </a:solidFill>
                <a:highlight>
                  <a:srgbClr val="FFFFFF"/>
                </a:highlight>
              </a:rPr>
              <a:t>Yard </a:t>
            </a:r>
            <a:endParaRPr sz="1300" i="1">
              <a:solidFill>
                <a:srgbClr val="222222"/>
              </a:solidFill>
              <a:highlight>
                <a:srgbClr val="FFFFFF"/>
              </a:highlight>
            </a:endParaRPr>
          </a:p>
          <a:p>
            <a:pPr marL="0" lvl="0" indent="0" algn="l" rtl="0">
              <a:lnSpc>
                <a:spcPct val="107916"/>
              </a:lnSpc>
              <a:spcBef>
                <a:spcPts val="800"/>
              </a:spcBef>
              <a:spcAft>
                <a:spcPts val="800"/>
              </a:spcAft>
              <a:buClr>
                <a:schemeClr val="dk1"/>
              </a:buClr>
              <a:buSzPts val="1100"/>
              <a:buFont typeface="Arial"/>
              <a:buNone/>
            </a:pPr>
            <a:r>
              <a:rPr lang="en" sz="1300">
                <a:solidFill>
                  <a:schemeClr val="dk1"/>
                </a:solidFill>
                <a:highlight>
                  <a:srgbClr val="FFFFFF"/>
                </a:highlight>
                <a:latin typeface="BentonSansRegular"/>
                <a:ea typeface="BentonSansRegular"/>
                <a:cs typeface="BentonSansRegular"/>
                <a:sym typeface="BentonSansRegular"/>
              </a:rPr>
              <a:t>SPRO -&gt; IMG -&gt; SCM Extended Warehouse Management -&gt; Extended Warehouse Management -&gt; Master Data -&gt; Define Storage Types</a:t>
            </a:r>
            <a:endParaRPr sz="1300">
              <a:latin typeface="Quattrocento Sans"/>
              <a:ea typeface="Quattrocento Sans"/>
              <a:cs typeface="Quattrocento Sans"/>
              <a:sym typeface="Quattrocento Sans"/>
            </a:endParaRPr>
          </a:p>
        </p:txBody>
      </p:sp>
      <p:pic>
        <p:nvPicPr>
          <p:cNvPr id="1399" name="Google Shape;1399;p12"/>
          <p:cNvPicPr preferRelativeResize="0"/>
          <p:nvPr/>
        </p:nvPicPr>
        <p:blipFill>
          <a:blip r:embed="rId3">
            <a:alphaModFix/>
          </a:blip>
          <a:stretch>
            <a:fillRect/>
          </a:stretch>
        </p:blipFill>
        <p:spPr>
          <a:xfrm>
            <a:off x="283675" y="2097700"/>
            <a:ext cx="7074725" cy="2741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48</Slides>
  <Notes>48</Notes>
  <HiddenSlides>0</HiddenSlide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Office Theme</vt:lpstr>
      <vt:lpstr>Office Theme</vt:lpstr>
      <vt:lpstr>SAP EWM  EXTENDED WAREHOUSE MANAGEMENT TRAINING</vt:lpstr>
      <vt:lpstr>PowerPoint Presentation</vt:lpstr>
      <vt:lpstr>Yard Management </vt:lpstr>
      <vt:lpstr>PowerPoint Presentation</vt:lpstr>
      <vt:lpstr>PowerPoint Presentation</vt:lpstr>
      <vt:lpstr>PowerPoint Presentation</vt:lpstr>
      <vt:lpstr>PowerPoint Presentation</vt:lpstr>
      <vt:lpstr>ACTIVATE YARD MANAGEMENT FOR WAREHOUSE</vt:lpstr>
      <vt:lpstr>PowerPoint Presentation</vt:lpstr>
      <vt:lpstr>PowerPoint Presentation</vt:lpstr>
      <vt:lpstr>SET UP YARD</vt:lpstr>
      <vt:lpstr>Structure Yard using Storage areas</vt:lpstr>
      <vt:lpstr>PowerPoint Presentation</vt:lpstr>
      <vt:lpstr>PowerPoint Presentation</vt:lpstr>
      <vt:lpstr>PowerPoint Presentation</vt:lpstr>
      <vt:lpstr>DEFINE WAREHOUSE DOOR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EWM  EXTENDED WAREHOUSE MANAGEMENT TRAINING</dc:title>
  <cp:revision>6</cp:revision>
  <dcterms:modified xsi:type="dcterms:W3CDTF">2023-08-06T16:46:21Z</dcterms:modified>
</cp:coreProperties>
</file>